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wmf" ContentType="image/x-wmf"/>
  <Default Extension="jpeg" ContentType="image/jpeg"/>
  <Default Extension="rels" ContentType="application/vnd.openxmlformats-package.relationships+xml"/>
  <Default Extension="xml" ContentType="application/xml"/>
  <Default Extension="wav" ContentType="audio/wav"/>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42"/>
  </p:notesMasterIdLst>
  <p:handoutMasterIdLst>
    <p:handoutMasterId r:id="rId43"/>
  </p:handoutMasterIdLst>
  <p:sldIdLst>
    <p:sldId id="257" r:id="rId2"/>
    <p:sldId id="351" r:id="rId3"/>
    <p:sldId id="313" r:id="rId4"/>
    <p:sldId id="352" r:id="rId5"/>
    <p:sldId id="316" r:id="rId6"/>
    <p:sldId id="353" r:id="rId7"/>
    <p:sldId id="354" r:id="rId8"/>
    <p:sldId id="319" r:id="rId9"/>
    <p:sldId id="355" r:id="rId10"/>
    <p:sldId id="321" r:id="rId11"/>
    <p:sldId id="356" r:id="rId12"/>
    <p:sldId id="357" r:id="rId13"/>
    <p:sldId id="324" r:id="rId14"/>
    <p:sldId id="325" r:id="rId15"/>
    <p:sldId id="326" r:id="rId16"/>
    <p:sldId id="327" r:id="rId17"/>
    <p:sldId id="328" r:id="rId18"/>
    <p:sldId id="330" r:id="rId19"/>
    <p:sldId id="332" r:id="rId20"/>
    <p:sldId id="358" r:id="rId21"/>
    <p:sldId id="334" r:id="rId22"/>
    <p:sldId id="359" r:id="rId23"/>
    <p:sldId id="360" r:id="rId24"/>
    <p:sldId id="337" r:id="rId25"/>
    <p:sldId id="361" r:id="rId26"/>
    <p:sldId id="339" r:id="rId27"/>
    <p:sldId id="362" r:id="rId28"/>
    <p:sldId id="342" r:id="rId29"/>
    <p:sldId id="363" r:id="rId30"/>
    <p:sldId id="343" r:id="rId31"/>
    <p:sldId id="344" r:id="rId32"/>
    <p:sldId id="346" r:id="rId33"/>
    <p:sldId id="347" r:id="rId34"/>
    <p:sldId id="348" r:id="rId35"/>
    <p:sldId id="349" r:id="rId36"/>
    <p:sldId id="350" r:id="rId37"/>
    <p:sldId id="364" r:id="rId38"/>
    <p:sldId id="365" r:id="rId39"/>
    <p:sldId id="366" r:id="rId40"/>
    <p:sldId id="367" r:id="rId41"/>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5" autoAdjust="0"/>
    <p:restoredTop sz="92540" autoAdjust="0"/>
  </p:normalViewPr>
  <p:slideViewPr>
    <p:cSldViewPr snapToGrid="0" snapToObjects="1">
      <p:cViewPr varScale="1">
        <p:scale>
          <a:sx n="132" d="100"/>
          <a:sy n="132" d="100"/>
        </p:scale>
        <p:origin x="132" y="648"/>
      </p:cViewPr>
      <p:guideLst>
        <p:guide orient="horz" pos="1620"/>
        <p:guide pos="2880"/>
      </p:guideLst>
    </p:cSldViewPr>
  </p:slideViewPr>
  <p:notesTextViewPr>
    <p:cViewPr>
      <p:scale>
        <a:sx n="1" d="1"/>
        <a:sy n="1" d="1"/>
      </p:scale>
      <p:origin x="0" y="0"/>
    </p:cViewPr>
  </p:notesTextViewPr>
  <p:notesViewPr>
    <p:cSldViewPr snapToGrid="0" snapToObjects="1">
      <p:cViewPr varScale="1">
        <p:scale>
          <a:sx n="127" d="100"/>
          <a:sy n="127" d="100"/>
        </p:scale>
        <p:origin x="3016"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47"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handoutMaster" Target="handoutMasters/handoutMaster1.xml"/><Relationship Id="rId48"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en-GB"/>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en-GB"/>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en-US"/>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en-US"/>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en-US"/>
          </a:p>
        </p:txBody>
      </p:sp>
    </p:spTree>
    <p:extLst>
      <p:ext uri="{BB962C8B-B14F-4D97-AF65-F5344CB8AC3E}">
        <p14:creationId xmlns:p14="http://schemas.microsoft.com/office/powerpoint/2010/main" val="20140549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Arial" charset="0"/>
                <a:ea typeface="+mn-ea"/>
                <a:cs typeface="+mn-cs"/>
              </a:rPr>
              <a:t>Import requirements are regulated in Article VII, which recognizes the sovereign right of contracting parties to regulate the entry of plant, plant products and regulated items, including prohibition of restriction of regulated pests and biological control agents. These measures must be based on phytosanitary considerations, pest risk analysis, sufficient technical justification and be notified.</a:t>
            </a:r>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18</a:t>
            </a:fld>
            <a:endParaRPr lang="en-GB"/>
          </a:p>
        </p:txBody>
      </p:sp>
    </p:spTree>
    <p:extLst>
      <p:ext uri="{BB962C8B-B14F-4D97-AF65-F5344CB8AC3E}">
        <p14:creationId xmlns:p14="http://schemas.microsoft.com/office/powerpoint/2010/main" val="7563204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Arial" charset="0"/>
                <a:ea typeface="+mn-ea"/>
                <a:cs typeface="+mn-cs"/>
              </a:rPr>
              <a:t>Import requirements are regulated in Article VII, which recognizes the sovereign right of contracting parties to regulate the entry of plant, plant products and regulated items, including prohibition of restriction of regulated pests and biological control agents. These measures must be based on phytosanitary considerations, pest risk analysis, sufficient technical justification and be notified.</a:t>
            </a:r>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19</a:t>
            </a:fld>
            <a:endParaRPr lang="en-GB"/>
          </a:p>
        </p:txBody>
      </p:sp>
    </p:spTree>
    <p:extLst>
      <p:ext uri="{BB962C8B-B14F-4D97-AF65-F5344CB8AC3E}">
        <p14:creationId xmlns:p14="http://schemas.microsoft.com/office/powerpoint/2010/main" val="152120705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Import requirements are regulated in Article VII, which recognizes the sovereign right of contracting parties to regulate the entry of plant, plant products and regulated items, including prohibition of restriction of regulated pests and biological control agents. These measures must be based on phytosanitary considerations, pest risk analysis, sufficient technical justification and be notified.</a:t>
            </a:r>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20</a:t>
            </a:fld>
            <a:endParaRPr lang="en-GB"/>
          </a:p>
        </p:txBody>
      </p:sp>
    </p:spTree>
    <p:extLst>
      <p:ext uri="{BB962C8B-B14F-4D97-AF65-F5344CB8AC3E}">
        <p14:creationId xmlns:p14="http://schemas.microsoft.com/office/powerpoint/2010/main" val="27580945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Arial" charset="0"/>
                <a:ea typeface="+mn-ea"/>
                <a:cs typeface="+mn-cs"/>
              </a:rPr>
              <a:t>Import requirements are regulated in Article VII, which recognizes the sovereign right of contracting parties to regulate the entry of plant, plant products and regulated items, including prohibition of restriction of regulated pests and biological control agents. These measures must be based on phytosanitary considerations, pest risk analysis, sufficient technical justification and be notified.</a:t>
            </a:r>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21</a:t>
            </a:fld>
            <a:endParaRPr lang="en-GB"/>
          </a:p>
        </p:txBody>
      </p:sp>
    </p:spTree>
    <p:extLst>
      <p:ext uri="{BB962C8B-B14F-4D97-AF65-F5344CB8AC3E}">
        <p14:creationId xmlns:p14="http://schemas.microsoft.com/office/powerpoint/2010/main" val="30064586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 IPPC further recognizes the duty of contracting parties  to cooperate by exchanging information on phytosanitary threats and by providing technical and biological support and participating in campaigns to combat pests that need action at the international level. </a:t>
            </a:r>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22</a:t>
            </a:fld>
            <a:endParaRPr lang="en-GB"/>
          </a:p>
        </p:txBody>
      </p:sp>
    </p:spTree>
    <p:extLst>
      <p:ext uri="{BB962C8B-B14F-4D97-AF65-F5344CB8AC3E}">
        <p14:creationId xmlns:p14="http://schemas.microsoft.com/office/powerpoint/2010/main" val="19303240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smtClean="0">
                <a:solidFill>
                  <a:schemeClr val="tx1"/>
                </a:solidFill>
                <a:effectLst/>
                <a:latin typeface="Arial" charset="0"/>
                <a:ea typeface="+mn-ea"/>
                <a:cs typeface="+mn-cs"/>
              </a:rPr>
              <a:t>The IPPC further recognizes the duty of contracting parties  to cooperate by exchanging information on phytosanitary threats and by providing technical and biological support and participating in campaigns to combat pests that need action at the international level. </a:t>
            </a:r>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23</a:t>
            </a:fld>
            <a:endParaRPr lang="en-GB"/>
          </a:p>
        </p:txBody>
      </p:sp>
    </p:spTree>
    <p:extLst>
      <p:ext uri="{BB962C8B-B14F-4D97-AF65-F5344CB8AC3E}">
        <p14:creationId xmlns:p14="http://schemas.microsoft.com/office/powerpoint/2010/main" val="18444198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Arial" charset="0"/>
                <a:ea typeface="+mn-ea"/>
                <a:cs typeface="+mn-cs"/>
              </a:rPr>
              <a:t>Contracting parties should also cooperate in the development and implementation of International Standards for Phytosanitary Measures (ISPMs) to be approved by the Commission on Phytosanitary Measures (Article X). As we mentioned, the IPSMs are recognized by the SPS agreement as the international reference standards for plant protection, and contracting parties find in Article X of the IPPC a new responsibility for implementing ISPMs. </a:t>
            </a:r>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24</a:t>
            </a:fld>
            <a:endParaRPr lang="en-GB"/>
          </a:p>
        </p:txBody>
      </p:sp>
    </p:spTree>
    <p:extLst>
      <p:ext uri="{BB962C8B-B14F-4D97-AF65-F5344CB8AC3E}">
        <p14:creationId xmlns:p14="http://schemas.microsoft.com/office/powerpoint/2010/main" val="982263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A90A21-65DA-484C-A2D3-04E7F5E443AB}" type="slidenum">
              <a:rPr lang="en-US"/>
              <a:pPr/>
              <a:t>2</a:t>
            </a:fld>
            <a:endParaRPr lang="en-US"/>
          </a:p>
        </p:txBody>
      </p:sp>
      <p:sp>
        <p:nvSpPr>
          <p:cNvPr id="88066" name="Rectangle 2"/>
          <p:cNvSpPr>
            <a:spLocks noGrp="1" noRot="1" noChangeAspect="1" noChangeArrowheads="1" noTextEdit="1"/>
          </p:cNvSpPr>
          <p:nvPr>
            <p:ph type="sldImg"/>
          </p:nvPr>
        </p:nvSpPr>
        <p:spPr bwMode="auto">
          <a:xfrm>
            <a:off x="87313" y="744538"/>
            <a:ext cx="6619875" cy="3724275"/>
          </a:xfrm>
          <a:prstGeom prst="rect">
            <a:avLst/>
          </a:prstGeom>
          <a:solidFill>
            <a:srgbClr val="FFFFFF"/>
          </a:solidFill>
          <a:ln>
            <a:solidFill>
              <a:srgbClr val="000000"/>
            </a:solidFill>
            <a:miter lim="800000"/>
            <a:headEnd/>
            <a:tailEnd/>
          </a:ln>
        </p:spPr>
      </p:sp>
      <p:sp>
        <p:nvSpPr>
          <p:cNvPr id="88067" name="Rectangle 3"/>
          <p:cNvSpPr>
            <a:spLocks noGrp="1" noChangeArrowheads="1"/>
          </p:cNvSpPr>
          <p:nvPr>
            <p:ph type="body" idx="1"/>
          </p:nvPr>
        </p:nvSpPr>
        <p:spPr bwMode="auto">
          <a:xfrm>
            <a:off x="905934" y="4717415"/>
            <a:ext cx="4982633" cy="4469130"/>
          </a:xfrm>
          <a:prstGeom prst="rect">
            <a:avLst/>
          </a:prstGeom>
          <a:solidFill>
            <a:srgbClr val="FFFFFF"/>
          </a:solidFill>
          <a:ln>
            <a:solidFill>
              <a:srgbClr val="000000"/>
            </a:solidFill>
            <a:miter lim="800000"/>
            <a:headEnd/>
            <a:tailEnd/>
          </a:ln>
        </p:spPr>
        <p:txBody>
          <a:bodyPr lIns="91431" tIns="45716" rIns="91431" bIns="45716"/>
          <a:lstStyle/>
          <a:p>
            <a:r>
              <a:rPr lang="en-GB" sz="1200" kern="1200" dirty="0" smtClean="0">
                <a:solidFill>
                  <a:schemeClr val="tx1"/>
                </a:solidFill>
                <a:effectLst/>
                <a:latin typeface="Arial" charset="0"/>
                <a:ea typeface="+mn-ea"/>
                <a:cs typeface="+mn-cs"/>
              </a:rPr>
              <a:t>The main international obligations for states with regard to the protection of plants and the natural environment from the negative effects of pests derive from the WTO SPS Agreement and the IPPC.</a:t>
            </a:r>
          </a:p>
          <a:p>
            <a:r>
              <a:rPr lang="en-GB" sz="1200" kern="1200" dirty="0" smtClean="0">
                <a:solidFill>
                  <a:schemeClr val="tx1"/>
                </a:solidFill>
                <a:effectLst/>
                <a:latin typeface="Arial" charset="0"/>
                <a:ea typeface="+mn-ea"/>
                <a:cs typeface="+mn-cs"/>
              </a:rPr>
              <a:t>The SPS Agreement aims to facilitate trade by preventing the use of sanitary and phytosanitary measures as disguised barriers to international trade. WTO members can apply phytosanitary measures to protect their desired level of phytosanitary protection as long as these measures are applied only to the extent necessary to protect plant and environmental health, and comply with a number of principles which will be explain in detail. The SPS Agreement refers to the standards approved in the framework of the IPPC as international reference  standards for plant protection. </a:t>
            </a:r>
          </a:p>
          <a:p>
            <a:r>
              <a:rPr lang="en-GB" sz="1200" kern="1200" dirty="0" smtClean="0">
                <a:solidFill>
                  <a:schemeClr val="tx1"/>
                </a:solidFill>
                <a:effectLst/>
                <a:latin typeface="Arial" charset="0"/>
                <a:ea typeface="+mn-ea"/>
                <a:cs typeface="+mn-cs"/>
              </a:rPr>
              <a:t>Together with the SPS Agreement and the IPPC, the Convention on Biological Diversity (CBD) is also relevant for the trade of plants and plant products. The CBD imposes obligations on member states with regard to invasive alien species. Article 8(h) of the CBD requires each contracting party to “prevent the introduction of, control or eradicate those alien species which threaten ecosystems, habitats or species.” Since most invasive species can be categorized as plant pests, the CBD reinforces governments’ responsibility to address these threats under phytosanitary legislation.</a:t>
            </a:r>
          </a:p>
          <a:p>
            <a:endParaRPr lang="en-US" dirty="0"/>
          </a:p>
        </p:txBody>
      </p:sp>
    </p:spTree>
    <p:extLst>
      <p:ext uri="{BB962C8B-B14F-4D97-AF65-F5344CB8AC3E}">
        <p14:creationId xmlns:p14="http://schemas.microsoft.com/office/powerpoint/2010/main" val="42697047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Arial" charset="0"/>
                <a:ea typeface="+mn-ea"/>
                <a:cs typeface="+mn-cs"/>
              </a:rPr>
              <a:t>The IPPC was adopted in 1951 and revised twice, in 1979 and in 1997. The 1997 text (the “New Revised Text”) came into force in October 2005. The IPPC is a multilateral treaty whose main purpose is to secure “common and effective action to prevent the spread and introduction of pests of plants and plant products and to promote appropriate measures for their control”. The New Revised Text reflects the role of the IPPC as recognized by the SPS Agreement, which, as noted above, identifies the IPPC as the organization responsible for international phytosanitary standard-setting and promotes the harmonization of phytosanitary measures to facilitate trade.</a:t>
            </a:r>
          </a:p>
          <a:p>
            <a:r>
              <a:rPr lang="en-GB" sz="1200" kern="1200" dirty="0">
                <a:solidFill>
                  <a:schemeClr val="tx1"/>
                </a:solidFill>
                <a:effectLst/>
                <a:latin typeface="Arial" charset="0"/>
                <a:ea typeface="+mn-ea"/>
                <a:cs typeface="+mn-cs"/>
              </a:rPr>
              <a:t>The IPPC introduces a number of principles, some of which must be reflected in national legislation, such as the principle of state </a:t>
            </a:r>
            <a:r>
              <a:rPr lang="en-GB" sz="1200" b="1" kern="1200" dirty="0">
                <a:solidFill>
                  <a:schemeClr val="tx1"/>
                </a:solidFill>
                <a:effectLst/>
                <a:latin typeface="Arial" charset="0"/>
                <a:ea typeface="+mn-ea"/>
                <a:cs typeface="+mn-cs"/>
              </a:rPr>
              <a:t>sovereignty</a:t>
            </a:r>
            <a:r>
              <a:rPr lang="en-GB" sz="1200" kern="1200" dirty="0">
                <a:solidFill>
                  <a:schemeClr val="tx1"/>
                </a:solidFill>
                <a:effectLst/>
                <a:latin typeface="Arial" charset="0"/>
                <a:ea typeface="+mn-ea"/>
                <a:cs typeface="+mn-cs"/>
              </a:rPr>
              <a:t>, which recognized the right of countries to use phytosanitary measures, including emergency measures to protect from pests. This principle is tempered by other principles such as the principle of </a:t>
            </a:r>
            <a:r>
              <a:rPr lang="en-GB" sz="1200" b="1" kern="1200" dirty="0">
                <a:solidFill>
                  <a:schemeClr val="tx1"/>
                </a:solidFill>
                <a:effectLst/>
                <a:latin typeface="Arial" charset="0"/>
                <a:ea typeface="+mn-ea"/>
                <a:cs typeface="+mn-cs"/>
              </a:rPr>
              <a:t>necessity</a:t>
            </a:r>
            <a:r>
              <a:rPr lang="en-GB" sz="1200" kern="1200" dirty="0">
                <a:solidFill>
                  <a:schemeClr val="tx1"/>
                </a:solidFill>
                <a:effectLst/>
                <a:latin typeface="Arial" charset="0"/>
                <a:ea typeface="+mn-ea"/>
                <a:cs typeface="+mn-cs"/>
              </a:rPr>
              <a:t>, which require countries to adopt restrictive measures only when they are necessary for phytosanitary protection, </a:t>
            </a:r>
            <a:r>
              <a:rPr lang="en-GB" sz="1200" b="1" kern="1200" dirty="0">
                <a:solidFill>
                  <a:schemeClr val="tx1"/>
                </a:solidFill>
                <a:effectLst/>
                <a:latin typeface="Arial" charset="0"/>
                <a:ea typeface="+mn-ea"/>
                <a:cs typeface="+mn-cs"/>
              </a:rPr>
              <a:t>proportionality</a:t>
            </a:r>
            <a:r>
              <a:rPr lang="en-GB" sz="1200" kern="1200" dirty="0">
                <a:solidFill>
                  <a:schemeClr val="tx1"/>
                </a:solidFill>
                <a:effectLst/>
                <a:latin typeface="Arial" charset="0"/>
                <a:ea typeface="+mn-ea"/>
                <a:cs typeface="+mn-cs"/>
              </a:rPr>
              <a:t> and </a:t>
            </a:r>
            <a:r>
              <a:rPr lang="en-GB" sz="1200" b="1" kern="1200" dirty="0">
                <a:solidFill>
                  <a:schemeClr val="tx1"/>
                </a:solidFill>
                <a:effectLst/>
                <a:latin typeface="Arial" charset="0"/>
                <a:ea typeface="+mn-ea"/>
                <a:cs typeface="+mn-cs"/>
              </a:rPr>
              <a:t>minimum impact,</a:t>
            </a:r>
            <a:r>
              <a:rPr lang="en-GB" sz="1200" kern="1200" dirty="0">
                <a:solidFill>
                  <a:schemeClr val="tx1"/>
                </a:solidFill>
                <a:effectLst/>
                <a:latin typeface="Arial" charset="0"/>
                <a:ea typeface="+mn-ea"/>
                <a:cs typeface="+mn-cs"/>
              </a:rPr>
              <a:t> which requires restrictive measures to have the least possible impact on international trade. Other important principles are </a:t>
            </a:r>
            <a:r>
              <a:rPr lang="en-GB" sz="1200" b="1" kern="1200" dirty="0">
                <a:solidFill>
                  <a:schemeClr val="tx1"/>
                </a:solidFill>
                <a:effectLst/>
                <a:latin typeface="Arial" charset="0"/>
                <a:ea typeface="+mn-ea"/>
                <a:cs typeface="+mn-cs"/>
              </a:rPr>
              <a:t>cooperation</a:t>
            </a:r>
            <a:r>
              <a:rPr lang="en-GB" sz="1200" kern="1200" dirty="0">
                <a:solidFill>
                  <a:schemeClr val="tx1"/>
                </a:solidFill>
                <a:effectLst/>
                <a:latin typeface="Arial" charset="0"/>
                <a:ea typeface="+mn-ea"/>
                <a:cs typeface="+mn-cs"/>
              </a:rPr>
              <a:t> among countries to prevent the introduction and spread of pests, </a:t>
            </a:r>
            <a:r>
              <a:rPr lang="en-GB" sz="1200" b="1" kern="1200" dirty="0">
                <a:solidFill>
                  <a:schemeClr val="tx1"/>
                </a:solidFill>
                <a:effectLst/>
                <a:latin typeface="Arial" charset="0"/>
                <a:ea typeface="+mn-ea"/>
                <a:cs typeface="+mn-cs"/>
              </a:rPr>
              <a:t>non-discrimination</a:t>
            </a:r>
            <a:r>
              <a:rPr lang="en-GB" sz="1200" kern="1200" dirty="0">
                <a:solidFill>
                  <a:schemeClr val="tx1"/>
                </a:solidFill>
                <a:effectLst/>
                <a:latin typeface="Arial" charset="0"/>
                <a:ea typeface="+mn-ea"/>
                <a:cs typeface="+mn-cs"/>
              </a:rPr>
              <a:t> between countries with the same phytosanitary status and, in the case of regulated pests within a country, that measures should be applied without discrimination between domestic and imported consignments.</a:t>
            </a:r>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3</a:t>
            </a:fld>
            <a:endParaRPr lang="en-GB"/>
          </a:p>
        </p:txBody>
      </p:sp>
    </p:spTree>
    <p:extLst>
      <p:ext uri="{BB962C8B-B14F-4D97-AF65-F5344CB8AC3E}">
        <p14:creationId xmlns:p14="http://schemas.microsoft.com/office/powerpoint/2010/main" val="21851303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smtClean="0">
                <a:solidFill>
                  <a:schemeClr val="tx1"/>
                </a:solidFill>
                <a:effectLst/>
                <a:latin typeface="Arial" charset="0"/>
                <a:ea typeface="+mn-ea"/>
                <a:cs typeface="+mn-cs"/>
              </a:rPr>
              <a:t>Among the obligations included in the IPPC, by virtue of Article IV contracting parties are requested to designate a national entity as National Plant Protection Organization (NPPO) and to give this organization the legal mandate necessary to undertake a number of functions, including surveillance on growing plants, plant products and regulated articles; the issuance of phytosanitary certificates and assurance of the phytosanitary security of consignments after certification, the approval of import requirements and conduction of pest risk analysis, inspection and, when necessary, disinfestation of consignments in international trade, and the share of phytosanitary information with the IPPC and with other contracting parties. </a:t>
            </a:r>
          </a:p>
          <a:p>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12</a:t>
            </a:fld>
            <a:endParaRPr lang="en-GB"/>
          </a:p>
        </p:txBody>
      </p:sp>
    </p:spTree>
    <p:extLst>
      <p:ext uri="{BB962C8B-B14F-4D97-AF65-F5344CB8AC3E}">
        <p14:creationId xmlns:p14="http://schemas.microsoft.com/office/powerpoint/2010/main" val="739258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mn-ea"/>
                <a:cs typeface="+mn-cs"/>
              </a:rPr>
              <a:t>Among the obligations included in the IPPC, by virtue of Article IV contracting parties are requested to designate a national entity as National Plant Protection Organization (NPPO) and to give this organization the legal mandate necessary to undertake a number of functions, including surveillance on growing plants, plant products and regulated articles; the issuance of phytosanitary certificates and assurance of the phytosanitary security of consignments after certification, the approval of import requirements and conduction of pest risk analysis, inspection and, when necessary, disinfestation of consignments in international trade, and the share of phytosanitary information with the IPPC and with other contracting parties. </a:t>
            </a:r>
          </a:p>
          <a:p>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13</a:t>
            </a:fld>
            <a:endParaRPr lang="en-GB"/>
          </a:p>
        </p:txBody>
      </p:sp>
    </p:spTree>
    <p:extLst>
      <p:ext uri="{BB962C8B-B14F-4D97-AF65-F5344CB8AC3E}">
        <p14:creationId xmlns:p14="http://schemas.microsoft.com/office/powerpoint/2010/main" val="20844666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GB" sz="1200" kern="1200" dirty="0">
                <a:solidFill>
                  <a:schemeClr val="tx1"/>
                </a:solidFill>
                <a:effectLst/>
                <a:latin typeface="Arial" charset="0"/>
                <a:ea typeface="+mn-ea"/>
                <a:cs typeface="+mn-cs"/>
              </a:rPr>
              <a:t>Among the obligations included in the IPPC, by virtue of Article IV contracting parties are requested to designate a national entity as National Plant Protection Organization (NPPO) and to give this organization the legal mandate necessary to undertake a number of functions, including surveillance on growing plants, plant products and regulated articles; the issuance of phytosanitary certificates and assurance of the phytosanitary security of consignments after certification, the approval of import requirements and conduction of pest risk analysis, inspection and, when necessary, disinfestation of consignments in international trade, and the share of phytosanitary information with the IPPC and with other contracting parties. </a:t>
            </a:r>
          </a:p>
          <a:p>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14</a:t>
            </a:fld>
            <a:endParaRPr lang="en-GB"/>
          </a:p>
        </p:txBody>
      </p:sp>
    </p:spTree>
    <p:extLst>
      <p:ext uri="{BB962C8B-B14F-4D97-AF65-F5344CB8AC3E}">
        <p14:creationId xmlns:p14="http://schemas.microsoft.com/office/powerpoint/2010/main" val="1375257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Arial" charset="0"/>
                <a:ea typeface="+mn-ea"/>
                <a:cs typeface="+mn-cs"/>
              </a:rPr>
              <a:t>The NPPO should verify that all exported plant, plant products and regulated articles comply with the import requirements of the country of destination and, to this purpose, they issue a phytosanitary certificate following the model approved by the IPPC. Phytosanitary certificates are official documents and must be signed by a public officer.</a:t>
            </a:r>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15</a:t>
            </a:fld>
            <a:endParaRPr lang="en-GB"/>
          </a:p>
        </p:txBody>
      </p:sp>
    </p:spTree>
    <p:extLst>
      <p:ext uri="{BB962C8B-B14F-4D97-AF65-F5344CB8AC3E}">
        <p14:creationId xmlns:p14="http://schemas.microsoft.com/office/powerpoint/2010/main" val="40704003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Arial" charset="0"/>
                <a:ea typeface="+mn-ea"/>
                <a:cs typeface="+mn-cs"/>
              </a:rPr>
              <a:t>Article VI on regulated pests recognizes the right of contracting parties to require phytosanitary measures for regulated pests (quarantine and non-quarantine pests), as long as these measures are not more stringent than the measures applied to the same pests if present within the territory of the importing contracting party (principle of non-discrimination) and they are limited to what is necessary to protect plant health and/or safeguard the intended use and can be technically justified by the contracting party concerned (principles of non-discrimination and technical justification).</a:t>
            </a:r>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16</a:t>
            </a:fld>
            <a:endParaRPr lang="en-GB"/>
          </a:p>
        </p:txBody>
      </p:sp>
    </p:spTree>
    <p:extLst>
      <p:ext uri="{BB962C8B-B14F-4D97-AF65-F5344CB8AC3E}">
        <p14:creationId xmlns:p14="http://schemas.microsoft.com/office/powerpoint/2010/main" val="19211007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Arial" charset="0"/>
                <a:ea typeface="+mn-ea"/>
                <a:cs typeface="+mn-cs"/>
              </a:rPr>
              <a:t>Import requirements are regulated in Article VII, which recognizes the sovereign right of contracting parties to regulate the entry of plant, plant products and regulated items, including prohibition of restriction of regulated pests and biological control agents. These measures must be based on phytosanitary considerations, pest risk analysis, sufficient technical justification and be notified.</a:t>
            </a:r>
            <a:endParaRPr lang="en-GB" dirty="0"/>
          </a:p>
        </p:txBody>
      </p:sp>
      <p:sp>
        <p:nvSpPr>
          <p:cNvPr id="4" name="Slide Number Placeholder 3"/>
          <p:cNvSpPr>
            <a:spLocks noGrp="1"/>
          </p:cNvSpPr>
          <p:nvPr>
            <p:ph type="sldNum" sz="quarter" idx="10"/>
          </p:nvPr>
        </p:nvSpPr>
        <p:spPr/>
        <p:txBody>
          <a:bodyPr/>
          <a:lstStyle/>
          <a:p>
            <a:pPr>
              <a:defRPr/>
            </a:pPr>
            <a:fld id="{43205274-8C32-4804-860F-13965A004A5A}" type="slidenum">
              <a:rPr lang="en-GB" smtClean="0"/>
              <a:pPr>
                <a:defRPr/>
              </a:pPr>
              <a:t>17</a:t>
            </a:fld>
            <a:endParaRPr lang="en-GB"/>
          </a:p>
        </p:txBody>
      </p:sp>
    </p:spTree>
    <p:extLst>
      <p:ext uri="{BB962C8B-B14F-4D97-AF65-F5344CB8AC3E}">
        <p14:creationId xmlns:p14="http://schemas.microsoft.com/office/powerpoint/2010/main" val="37604248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GB"/>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66601789"/>
      </p:ext>
    </p:extLst>
  </p:cSld>
  <p:clrMapOvr>
    <a:masterClrMapping/>
  </p:clrMapOvr>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23074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7978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GB" dirty="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1125380081"/>
      </p:ext>
    </p:extLst>
  </p:cSld>
  <p:clrMapOvr>
    <a:masterClrMapping/>
  </p:clrMapOvr>
  <p:hf sldNum="0" hdr="0" ftr="0" dt="0"/>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GB"/>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74542238"/>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4980328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GB"/>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94385747"/>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199981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03068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GB"/>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815913050"/>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GB"/>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a:t>Drag picture to placeholder or click icon to add</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040186"/>
      </p:ext>
    </p:extLst>
  </p:cSld>
  <p:clrMapOvr>
    <a:masterClrMapping/>
  </p:clrMapOvr>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userDrawn="1"/>
        </p:nvPicPr>
        <p:blipFill>
          <a:blip r:embed="rId13"/>
          <a:stretch>
            <a:fillRect/>
          </a:stretch>
        </p:blipFill>
        <p:spPr>
          <a:xfrm>
            <a:off x="0" y="0"/>
            <a:ext cx="428625" cy="5143500"/>
          </a:xfrm>
          <a:prstGeom prst="rect">
            <a:avLst/>
          </a:prstGeom>
        </p:spPr>
      </p:pic>
      <p:sp>
        <p:nvSpPr>
          <p:cNvPr id="10" name="Rectangle 9"/>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14"/>
          <a:stretch>
            <a:fillRect/>
          </a:stretch>
        </p:blipFill>
        <p:spPr>
          <a:xfrm>
            <a:off x="4367360" y="4602216"/>
            <a:ext cx="856040" cy="442779"/>
          </a:xfrm>
          <a:prstGeom prst="rect">
            <a:avLst/>
          </a:prstGeom>
        </p:spPr>
      </p:pic>
      <p:cxnSp>
        <p:nvCxnSpPr>
          <p:cNvPr id="14" name="Straight Connector 13"/>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GB"/>
              <a:t>Click to edit Master title style</a:t>
            </a:r>
            <a:endParaRPr lang="en-US"/>
          </a:p>
        </p:txBody>
      </p:sp>
      <p:pic>
        <p:nvPicPr>
          <p:cNvPr id="13" name="Picture 12"/>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335852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s://www.google.it/url?sa=i&amp;rct=j&amp;q=&amp;esrc=s&amp;source=images&amp;cd=&amp;cad=rja&amp;uact=8&amp;ved=0ahUKEwirmszKnZrMAhVEPxQKHWZ8A7wQjRwIBw&amp;url=https://chm.cbd.int/submit&amp;bvm=bv.119745492,d.d24&amp;psig=AFQjCNFMk-nbpyZfPKAkWmuPYDeV0jxaWA&amp;ust=1461139072925437" TargetMode="External"/><Relationship Id="rId3" Type="http://schemas.openxmlformats.org/officeDocument/2006/relationships/notesSlide" Target="../notesSlides/notesSlide2.xml"/><Relationship Id="rId7" Type="http://schemas.openxmlformats.org/officeDocument/2006/relationships/image" Target="../media/image5.png"/><Relationship Id="rId2" Type="http://schemas.openxmlformats.org/officeDocument/2006/relationships/slideLayout" Target="../slideLayouts/slideLayout6.xml"/><Relationship Id="rId1" Type="http://schemas.openxmlformats.org/officeDocument/2006/relationships/tags" Target="../tags/tag1.xml"/><Relationship Id="rId6" Type="http://schemas.openxmlformats.org/officeDocument/2006/relationships/hyperlink" Target="https://www.google.it/url?sa=i&amp;rct=j&amp;q=&amp;esrc=s&amp;source=images&amp;cd=&amp;cad=rja&amp;uact=8&amp;ved=0ahUKEwiMyduVnZrMAhWBHxQKHUH7BIkQjRwIBw&amp;url=https://www.ippc.int/en/logos/&amp;psig=AFQjCNHQi7BiP0PinJ5_Z7HOk3VTF1olJA&amp;ust=1461139020711389" TargetMode="External"/><Relationship Id="rId5" Type="http://schemas.openxmlformats.org/officeDocument/2006/relationships/image" Target="../media/image4.png"/><Relationship Id="rId4" Type="http://schemas.openxmlformats.org/officeDocument/2006/relationships/hyperlink" Target="https://www.google.it/url?sa=i&amp;rct=j&amp;q=&amp;esrc=s&amp;source=images&amp;cd=&amp;cad=rja&amp;uact=8&amp;ved=0ahUKEwimp53jnJrMAhVIVhQKHepaBWAQjRwIBw&amp;url=https://marbethvelasquez.wikispaces.com/World%2BTrade%2BOrganization(WTO)&amp;psig=AFQjCNGKKc3Oj42AsW60taAQSM9TUalVIw&amp;ust=1461138884310088" TargetMode="External"/><Relationship Id="rId9"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hyperlink" Target="mailto:Lalaina.Ravelomanantsoa@fao.org" TargetMode="External"/><Relationship Id="rId2" Type="http://schemas.openxmlformats.org/officeDocument/2006/relationships/hyperlink" Target="mailto:Carmen.Bullon@fao.org" TargetMode="External"/><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hyperlink" Target="http://derecho.laguia2000.com/wp-content/uploads/2008/07/common-law.jpg"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Autofit/>
          </a:bodyPr>
          <a:lstStyle/>
          <a:p>
            <a:r>
              <a:rPr lang="en-US" sz="3500" b="1" dirty="0" smtClean="0"/>
              <a:t>International </a:t>
            </a:r>
            <a:r>
              <a:rPr lang="en-US" sz="3500" b="1" dirty="0"/>
              <a:t>legal framework: Obligations and responsibilities under the IPPC</a:t>
            </a:r>
          </a:p>
        </p:txBody>
      </p:sp>
      <p:sp>
        <p:nvSpPr>
          <p:cNvPr id="3" name="Subtitle 2"/>
          <p:cNvSpPr>
            <a:spLocks noGrp="1"/>
          </p:cNvSpPr>
          <p:nvPr>
            <p:ph type="subTitle" idx="1"/>
          </p:nvPr>
        </p:nvSpPr>
        <p:spPr>
          <a:xfrm>
            <a:off x="1292772" y="2180022"/>
            <a:ext cx="7167016" cy="1188466"/>
          </a:xfrm>
        </p:spPr>
        <p:txBody>
          <a:bodyPr>
            <a:normAutofit/>
          </a:bodyPr>
          <a:lstStyle/>
          <a:p>
            <a:r>
              <a:rPr lang="en-US" sz="2800" dirty="0"/>
              <a:t> </a:t>
            </a:r>
          </a:p>
          <a:p>
            <a:r>
              <a:rPr lang="en-US" sz="1800" b="1" dirty="0"/>
              <a:t>The IPPC Secretariat</a:t>
            </a:r>
          </a:p>
          <a:p>
            <a:r>
              <a:rPr lang="fr-FR" sz="1800" b="1" dirty="0" err="1"/>
              <a:t>With</a:t>
            </a:r>
            <a:r>
              <a:rPr lang="fr-FR" sz="1800" b="1" dirty="0"/>
              <a:t> the </a:t>
            </a:r>
            <a:r>
              <a:rPr lang="fr-FR" sz="1800" b="1" dirty="0" err="1"/>
              <a:t>financial</a:t>
            </a:r>
            <a:r>
              <a:rPr lang="fr-FR" sz="1800" b="1" dirty="0"/>
              <a:t> support of the STDF </a:t>
            </a:r>
            <a:r>
              <a:rPr lang="fr-FR" sz="1800" b="1" dirty="0" err="1"/>
              <a:t>project</a:t>
            </a:r>
            <a:r>
              <a:rPr lang="fr-FR" sz="1800" b="1" dirty="0"/>
              <a:t> 401</a:t>
            </a:r>
            <a:endParaRPr lang="en-US" sz="1800" b="1" dirty="0"/>
          </a:p>
          <a:p>
            <a:endParaRPr lang="en-US" sz="1800" dirty="0"/>
          </a:p>
        </p:txBody>
      </p:sp>
      <p:sp>
        <p:nvSpPr>
          <p:cNvPr id="4" name="Title 1"/>
          <p:cNvSpPr txBox="1">
            <a:spLocks/>
          </p:cNvSpPr>
          <p:nvPr/>
        </p:nvSpPr>
        <p:spPr>
          <a:xfrm>
            <a:off x="1553911" y="4040841"/>
            <a:ext cx="7169727" cy="411628"/>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r>
              <a:rPr lang="en-US" sz="2000" b="1" dirty="0"/>
              <a:t>Phytosanitary Capacity Evaluation (PCE) facilitators training</a:t>
            </a:r>
          </a:p>
        </p:txBody>
      </p:sp>
    </p:spTree>
    <p:extLst>
      <p:ext uri="{BB962C8B-B14F-4D97-AF65-F5344CB8AC3E}">
        <p14:creationId xmlns:p14="http://schemas.microsoft.com/office/powerpoint/2010/main" val="4888064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36200" y="206608"/>
            <a:ext cx="7169727" cy="994172"/>
          </a:xfrm>
        </p:spPr>
        <p:txBody>
          <a:bodyPr/>
          <a:lstStyle/>
          <a:p>
            <a:r>
              <a:rPr lang="en-US" b="1" dirty="0"/>
              <a:t>Article II. Use of terms</a:t>
            </a:r>
            <a:endParaRPr lang="en-GB" b="1" dirty="0"/>
          </a:p>
        </p:txBody>
      </p:sp>
      <p:sp>
        <p:nvSpPr>
          <p:cNvPr id="3" name="Content Placeholder 2"/>
          <p:cNvSpPr>
            <a:spLocks noGrp="1"/>
          </p:cNvSpPr>
          <p:nvPr>
            <p:ph idx="1"/>
          </p:nvPr>
        </p:nvSpPr>
        <p:spPr>
          <a:xfrm>
            <a:off x="1036200" y="1283420"/>
            <a:ext cx="7482511" cy="3118475"/>
          </a:xfrm>
        </p:spPr>
        <p:txBody>
          <a:bodyPr vert="horz" lIns="91440" tIns="45720" rIns="91440" bIns="45720" rtlCol="0" anchor="t">
            <a:normAutofit/>
          </a:bodyPr>
          <a:lstStyle/>
          <a:p>
            <a:pPr algn="just"/>
            <a:endParaRPr lang="es-ES" sz="2200" dirty="0"/>
          </a:p>
          <a:p>
            <a:pPr algn="just"/>
            <a:r>
              <a:rPr lang="en-US" sz="2200" dirty="0"/>
              <a:t>It is important that all countries have a common understanding of some key terms relevant for plant protection (plant, pest, quarantine, PRA, etc.).</a:t>
            </a:r>
          </a:p>
          <a:p>
            <a:pPr algn="just"/>
            <a:r>
              <a:rPr lang="en-US" sz="2200" dirty="0"/>
              <a:t>Some of these terms are </a:t>
            </a:r>
            <a:r>
              <a:rPr lang="en-US" sz="2200" dirty="0" smtClean="0"/>
              <a:t>further clarified in ISPM </a:t>
            </a:r>
            <a:r>
              <a:rPr lang="en-US" sz="2200" dirty="0"/>
              <a:t>5!!</a:t>
            </a:r>
            <a:endParaRPr lang="en-GB" sz="2200" dirty="0"/>
          </a:p>
        </p:txBody>
      </p:sp>
    </p:spTree>
    <p:extLst>
      <p:ext uri="{BB962C8B-B14F-4D97-AF65-F5344CB8AC3E}">
        <p14:creationId xmlns:p14="http://schemas.microsoft.com/office/powerpoint/2010/main" val="1471021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3605" y="265300"/>
            <a:ext cx="7169727" cy="994172"/>
          </a:xfrm>
        </p:spPr>
        <p:txBody>
          <a:bodyPr/>
          <a:lstStyle/>
          <a:p>
            <a:r>
              <a:rPr lang="en-US" b="1" dirty="0" smtClean="0"/>
              <a:t>Article III. </a:t>
            </a:r>
            <a:endParaRPr lang="en-GB" b="1" dirty="0"/>
          </a:p>
        </p:txBody>
      </p:sp>
      <p:sp>
        <p:nvSpPr>
          <p:cNvPr id="3" name="Content Placeholder 2"/>
          <p:cNvSpPr>
            <a:spLocks noGrp="1"/>
          </p:cNvSpPr>
          <p:nvPr>
            <p:ph idx="1"/>
          </p:nvPr>
        </p:nvSpPr>
        <p:spPr>
          <a:xfrm>
            <a:off x="981635" y="1545637"/>
            <a:ext cx="7752230" cy="3118475"/>
          </a:xfrm>
        </p:spPr>
        <p:txBody>
          <a:bodyPr/>
          <a:lstStyle/>
          <a:p>
            <a:pPr algn="just"/>
            <a:r>
              <a:rPr lang="en-US" sz="2200" dirty="0" smtClean="0"/>
              <a:t>Nothing in this Convention shall affect the rights and obligations of the contracting parties under relevant international agreements</a:t>
            </a:r>
          </a:p>
          <a:p>
            <a:pPr marL="0" indent="0" algn="just">
              <a:buNone/>
            </a:pPr>
            <a:endParaRPr lang="en-US" sz="2200" dirty="0"/>
          </a:p>
          <a:p>
            <a:pPr algn="r">
              <a:buFont typeface="Courier New" panose="02070309020205020404" pitchFamily="49" charset="0"/>
              <a:buChar char="o"/>
            </a:pPr>
            <a:r>
              <a:rPr lang="en-US" sz="2200" i="1" dirty="0">
                <a:solidFill>
                  <a:srgbClr val="FF0000"/>
                </a:solidFill>
              </a:rPr>
              <a:t>Which are these Agreements?</a:t>
            </a:r>
          </a:p>
          <a:p>
            <a:pPr algn="r">
              <a:buFont typeface="Courier New" panose="02070309020205020404" pitchFamily="49" charset="0"/>
              <a:buChar char="o"/>
            </a:pPr>
            <a:r>
              <a:rPr lang="en-US" sz="2200" i="1" dirty="0">
                <a:solidFill>
                  <a:srgbClr val="FF0000"/>
                </a:solidFill>
              </a:rPr>
              <a:t>Which are these rights and obligations?</a:t>
            </a:r>
            <a:endParaRPr lang="en-GB" sz="2200" i="1" dirty="0">
              <a:solidFill>
                <a:srgbClr val="FF0000"/>
              </a:solidFill>
            </a:endParaRPr>
          </a:p>
        </p:txBody>
      </p:sp>
    </p:spTree>
    <p:extLst>
      <p:ext uri="{BB962C8B-B14F-4D97-AF65-F5344CB8AC3E}">
        <p14:creationId xmlns:p14="http://schemas.microsoft.com/office/powerpoint/2010/main" val="36995905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nvPr>
        </p:nvSpPr>
        <p:spPr>
          <a:xfrm>
            <a:off x="957300" y="320375"/>
            <a:ext cx="7400047" cy="580578"/>
          </a:xfrm>
          <a:noFill/>
          <a:ln w="9525">
            <a:noFill/>
            <a:miter lim="800000"/>
            <a:headEnd/>
            <a:tailEnd/>
          </a:ln>
        </p:spPr>
        <p:txBody>
          <a:bodyPr vert="horz" wrap="square" lIns="0" tIns="34290" rIns="0" bIns="0" numCol="1" rtlCol="0" anchor="b" anchorCtr="0" compatLnSpc="1">
            <a:prstTxWarp prst="textNoShape">
              <a:avLst/>
            </a:prstTxWarp>
            <a:noAutofit/>
          </a:bodyPr>
          <a:lstStyle/>
          <a:p>
            <a:r>
              <a:rPr lang="en-GB" sz="2700" b="1" dirty="0"/>
              <a:t/>
            </a:r>
            <a:br>
              <a:rPr lang="en-GB" sz="2700" b="1" dirty="0"/>
            </a:br>
            <a:r>
              <a:rPr lang="en-GB" sz="2700" b="1" dirty="0" smtClean="0">
                <a:solidFill>
                  <a:srgbClr val="FF0000"/>
                </a:solidFill>
              </a:rPr>
              <a:t>Discussion</a:t>
            </a:r>
            <a:r>
              <a:rPr lang="en-GB" sz="2700" b="1" dirty="0" smtClean="0"/>
              <a:t>: </a:t>
            </a:r>
            <a:r>
              <a:rPr lang="en-US" sz="2700" b="1" dirty="0" smtClean="0"/>
              <a:t>Functions </a:t>
            </a:r>
            <a:r>
              <a:rPr lang="en-US" sz="2700" b="1" dirty="0"/>
              <a:t>of national plant protection organizations (art. IV</a:t>
            </a:r>
            <a:r>
              <a:rPr lang="en-US" sz="2700" b="1" dirty="0" smtClean="0"/>
              <a:t>)</a:t>
            </a:r>
            <a:endParaRPr lang="en-GB" sz="2700" b="1" dirty="0"/>
          </a:p>
        </p:txBody>
      </p:sp>
      <p:sp>
        <p:nvSpPr>
          <p:cNvPr id="2" name="Content Placeholder 1"/>
          <p:cNvSpPr>
            <a:spLocks noGrp="1"/>
          </p:cNvSpPr>
          <p:nvPr>
            <p:ph idx="1"/>
          </p:nvPr>
        </p:nvSpPr>
        <p:spPr>
          <a:xfrm>
            <a:off x="957300" y="1200098"/>
            <a:ext cx="7675712" cy="3292078"/>
          </a:xfrm>
        </p:spPr>
        <p:txBody>
          <a:bodyPr>
            <a:noAutofit/>
          </a:bodyPr>
          <a:lstStyle/>
          <a:p>
            <a:pPr marL="0" indent="0" algn="just">
              <a:buNone/>
            </a:pPr>
            <a:r>
              <a:rPr lang="en-US" dirty="0"/>
              <a:t>Each contracting party shall: </a:t>
            </a:r>
          </a:p>
          <a:p>
            <a:pPr marL="257175" indent="-257175" algn="just">
              <a:buAutoNum type="arabicPeriod"/>
            </a:pPr>
            <a:r>
              <a:rPr lang="en-US" dirty="0"/>
              <a:t>Make provision, to the best of its ability, for an official national plant protection organization, with the main responsibilities set out in this </a:t>
            </a:r>
            <a:r>
              <a:rPr lang="en-US" dirty="0" smtClean="0"/>
              <a:t>Article</a:t>
            </a:r>
            <a:endParaRPr lang="en-US" dirty="0"/>
          </a:p>
          <a:p>
            <a:pPr algn="just"/>
            <a:r>
              <a:rPr lang="en-US" i="1" dirty="0">
                <a:solidFill>
                  <a:srgbClr val="FF0000"/>
                </a:solidFill>
              </a:rPr>
              <a:t>What would this mean?</a:t>
            </a:r>
          </a:p>
          <a:p>
            <a:pPr algn="just"/>
            <a:r>
              <a:rPr lang="en-US" i="1" dirty="0">
                <a:solidFill>
                  <a:srgbClr val="FF0000"/>
                </a:solidFill>
              </a:rPr>
              <a:t>Does this mean that all countries must have an “independent” organization?</a:t>
            </a:r>
          </a:p>
          <a:p>
            <a:pPr algn="just"/>
            <a:r>
              <a:rPr lang="en-US" i="1" dirty="0">
                <a:solidFill>
                  <a:srgbClr val="FF0000"/>
                </a:solidFill>
              </a:rPr>
              <a:t>Could a country have different NPPOs for different territories?</a:t>
            </a:r>
          </a:p>
        </p:txBody>
      </p:sp>
    </p:spTree>
    <p:extLst>
      <p:ext uri="{BB962C8B-B14F-4D97-AF65-F5344CB8AC3E}">
        <p14:creationId xmlns:p14="http://schemas.microsoft.com/office/powerpoint/2010/main" val="2029894214"/>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60612" y="1221600"/>
            <a:ext cx="3873406" cy="3292078"/>
          </a:xfrm>
        </p:spPr>
        <p:txBody>
          <a:bodyPr>
            <a:normAutofit/>
          </a:bodyPr>
          <a:lstStyle/>
          <a:p>
            <a:pPr marL="0" indent="0" algn="just">
              <a:buNone/>
            </a:pPr>
            <a:r>
              <a:rPr lang="en-US" sz="1050" dirty="0"/>
              <a:t>The  NPPO should have the following responsibilities:</a:t>
            </a:r>
          </a:p>
          <a:p>
            <a:pPr marL="257175" indent="-257175" algn="just">
              <a:buFont typeface="+mj-lt"/>
              <a:buAutoNum type="alphaLcParenR"/>
            </a:pPr>
            <a:r>
              <a:rPr lang="en-GB" sz="1050" dirty="0"/>
              <a:t>the issuance of certificates relating to the phytosanitary regulations of the importing contracting party for consignments of plants, plant products and other regulated articles;</a:t>
            </a:r>
          </a:p>
          <a:p>
            <a:pPr marL="257175" indent="-257175" algn="just">
              <a:buFont typeface="+mj-lt"/>
              <a:buAutoNum type="alphaLcParenR"/>
            </a:pPr>
            <a:r>
              <a:rPr lang="en-GB" sz="1050" dirty="0"/>
              <a:t>the surveillance of growing plants, including both areas under cultivation (</a:t>
            </a:r>
            <a:r>
              <a:rPr lang="en-GB" sz="1050" i="1" dirty="0"/>
              <a:t>inter alia </a:t>
            </a:r>
            <a:r>
              <a:rPr lang="en-GB" sz="1050" dirty="0"/>
              <a:t>fields, plantations, nurseries, gardens, greenhouses and laboratories) and wild flora, and of plants and plant products in storage or in transportation, particularly with the object of reporting the occurrence, outbreak and spread of pests, and of controlling those pests, including the reporting referred to under Article VIII paragraph 1(a);</a:t>
            </a:r>
          </a:p>
          <a:p>
            <a:pPr marL="257175" indent="-257175" algn="just">
              <a:buFont typeface="+mj-lt"/>
              <a:buAutoNum type="alphaLcParenR"/>
            </a:pPr>
            <a:r>
              <a:rPr lang="en-GB" sz="1050" dirty="0"/>
              <a:t>the inspection of consignments of plants and plant products moving in international traffic and, where appropriate, the inspection of other regulated articles, particularly with the object of preventing the introduction and/or spread of pests;</a:t>
            </a:r>
          </a:p>
          <a:p>
            <a:pPr marL="0" indent="0" algn="just">
              <a:buNone/>
            </a:pPr>
            <a:endParaRPr lang="en-US" sz="1050" dirty="0"/>
          </a:p>
          <a:p>
            <a:pPr algn="just"/>
            <a:endParaRPr lang="en-GB" sz="1050" dirty="0"/>
          </a:p>
        </p:txBody>
      </p:sp>
      <p:sp>
        <p:nvSpPr>
          <p:cNvPr id="4" name="Content Placeholder 1"/>
          <p:cNvSpPr txBox="1">
            <a:spLocks/>
          </p:cNvSpPr>
          <p:nvPr/>
        </p:nvSpPr>
        <p:spPr>
          <a:xfrm>
            <a:off x="4760061" y="1205655"/>
            <a:ext cx="3772098" cy="3292078"/>
          </a:xfrm>
          <a:prstGeom prst="rect">
            <a:avLst/>
          </a:prstGeom>
        </p:spPr>
        <p:txBody>
          <a:bodyPr vert="horz" lIns="68580" tIns="34290" rIns="68580" bIns="34290" rtlCol="0">
            <a:normAutofit/>
          </a:bodyPr>
          <a:lstStyle>
            <a:lvl1pPr marL="273050" indent="-273050" algn="l" defTabSz="901800" rtl="0" eaLnBrk="1" latinLnBrk="0" hangingPunct="1">
              <a:lnSpc>
                <a:spcPct val="90000"/>
              </a:lnSpc>
              <a:spcBef>
                <a:spcPts val="750"/>
              </a:spcBef>
              <a:spcAft>
                <a:spcPts val="600"/>
              </a:spcAft>
              <a:buFont typeface="Wingdings" charset="2"/>
              <a:buChar char="§"/>
              <a:tabLst>
                <a:tab pos="719138" algn="l"/>
              </a:tabLst>
              <a:defRPr sz="2100" kern="1200">
                <a:solidFill>
                  <a:schemeClr val="tx1"/>
                </a:solidFill>
                <a:latin typeface="+mn-lt"/>
                <a:ea typeface="+mn-ea"/>
                <a:cs typeface="+mn-cs"/>
              </a:defRPr>
            </a:lvl1pPr>
            <a:lvl2pPr marL="577850" indent="-234950" algn="l" defTabSz="685800" rtl="0" eaLnBrk="1" latinLnBrk="0" hangingPunct="1">
              <a:lnSpc>
                <a:spcPct val="90000"/>
              </a:lnSpc>
              <a:spcBef>
                <a:spcPts val="375"/>
              </a:spcBef>
              <a:spcAft>
                <a:spcPts val="600"/>
              </a:spcAft>
              <a:buFont typeface="Wingdings" charset="2"/>
              <a:buChar char="§"/>
              <a:tabLst/>
              <a:defRPr sz="1800" kern="1200">
                <a:solidFill>
                  <a:schemeClr val="tx1"/>
                </a:solidFill>
                <a:latin typeface="+mn-lt"/>
                <a:ea typeface="+mn-ea"/>
                <a:cs typeface="+mn-cs"/>
              </a:defRPr>
            </a:lvl2pPr>
            <a:lvl3pPr marL="892175" indent="-206375" algn="l" defTabSz="685800" rtl="0" eaLnBrk="1" latinLnBrk="0" hangingPunct="1">
              <a:lnSpc>
                <a:spcPct val="90000"/>
              </a:lnSpc>
              <a:spcBef>
                <a:spcPts val="375"/>
              </a:spcBef>
              <a:spcAft>
                <a:spcPts val="600"/>
              </a:spcAft>
              <a:buFont typeface="Wingdings" charset="2"/>
              <a:buChar char="§"/>
              <a:tabLst/>
              <a:defRPr sz="1500" kern="1200">
                <a:solidFill>
                  <a:schemeClr val="tx1"/>
                </a:solidFill>
                <a:latin typeface="+mn-lt"/>
                <a:ea typeface="+mn-ea"/>
                <a:cs typeface="+mn-cs"/>
              </a:defRPr>
            </a:lvl3pPr>
            <a:lvl4pPr marL="1244600" indent="-215900"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4pPr>
            <a:lvl5pPr marL="1558925" indent="-187325"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endParaRPr lang="en-US" sz="1500" b="1" dirty="0">
              <a:solidFill>
                <a:srgbClr val="7030A0"/>
              </a:solidFill>
            </a:endParaRPr>
          </a:p>
          <a:p>
            <a:pPr marL="257175" indent="-257175" algn="just">
              <a:buFont typeface="Wingdings" charset="2"/>
              <a:buAutoNum type="alphaLcParenR"/>
            </a:pPr>
            <a:r>
              <a:rPr lang="en-US" sz="1700" b="1" dirty="0" err="1">
                <a:solidFill>
                  <a:srgbClr val="7030A0"/>
                </a:solidFill>
              </a:rPr>
              <a:t>Phyto</a:t>
            </a:r>
            <a:r>
              <a:rPr lang="en-US" sz="1700" b="1" dirty="0">
                <a:solidFill>
                  <a:srgbClr val="7030A0"/>
                </a:solidFill>
              </a:rPr>
              <a:t> certificates</a:t>
            </a:r>
          </a:p>
          <a:p>
            <a:pPr marL="0" indent="0" algn="just">
              <a:buNone/>
            </a:pPr>
            <a:endParaRPr lang="en-US" sz="1700" b="1" dirty="0">
              <a:solidFill>
                <a:srgbClr val="7030A0"/>
              </a:solidFill>
            </a:endParaRPr>
          </a:p>
          <a:p>
            <a:pPr marL="0" indent="0" algn="just">
              <a:buNone/>
            </a:pPr>
            <a:r>
              <a:rPr lang="en-US" sz="1700" b="1" dirty="0">
                <a:solidFill>
                  <a:srgbClr val="7030A0"/>
                </a:solidFill>
              </a:rPr>
              <a:t>b) Internal surveillance (with a broad scope!!)</a:t>
            </a:r>
          </a:p>
          <a:p>
            <a:pPr marL="0" indent="0" algn="just">
              <a:buNone/>
            </a:pPr>
            <a:endParaRPr lang="en-US" sz="1700" b="1" dirty="0">
              <a:solidFill>
                <a:srgbClr val="7030A0"/>
              </a:solidFill>
            </a:endParaRPr>
          </a:p>
          <a:p>
            <a:pPr marL="0" indent="0" algn="just">
              <a:buNone/>
            </a:pPr>
            <a:r>
              <a:rPr lang="en-US" sz="1700" b="1" dirty="0">
                <a:solidFill>
                  <a:srgbClr val="7030A0"/>
                </a:solidFill>
              </a:rPr>
              <a:t>c)   Inspections in international trade</a:t>
            </a:r>
          </a:p>
          <a:p>
            <a:pPr algn="just" fontAlgn="auto"/>
            <a:endParaRPr lang="en-GB" sz="1200" b="1" dirty="0"/>
          </a:p>
        </p:txBody>
      </p:sp>
      <p:sp>
        <p:nvSpPr>
          <p:cNvPr id="6" name="Rectangle 2"/>
          <p:cNvSpPr>
            <a:spLocks noGrp="1" noChangeArrowheads="1"/>
          </p:cNvSpPr>
          <p:nvPr>
            <p:ph type="title"/>
          </p:nvPr>
        </p:nvSpPr>
        <p:spPr>
          <a:xfrm>
            <a:off x="957300" y="320375"/>
            <a:ext cx="7400047" cy="580578"/>
          </a:xfrm>
          <a:noFill/>
          <a:ln w="9525">
            <a:noFill/>
            <a:miter lim="800000"/>
            <a:headEnd/>
            <a:tailEnd/>
          </a:ln>
        </p:spPr>
        <p:txBody>
          <a:bodyPr vert="horz" wrap="square" lIns="0" tIns="34290" rIns="0" bIns="0" numCol="1" rtlCol="0" anchor="b" anchorCtr="0" compatLnSpc="1">
            <a:prstTxWarp prst="textNoShape">
              <a:avLst/>
            </a:prstTxWarp>
            <a:noAutofit/>
          </a:bodyPr>
          <a:lstStyle/>
          <a:p>
            <a:r>
              <a:rPr lang="en-US" sz="2700" b="1" dirty="0"/>
              <a:t>Functions of national plant protection organizations (art. IV)</a:t>
            </a:r>
            <a:endParaRPr lang="en-GB" sz="2700" b="1" dirty="0"/>
          </a:p>
        </p:txBody>
      </p:sp>
    </p:spTree>
    <p:extLst>
      <p:ext uri="{BB962C8B-B14F-4D97-AF65-F5344CB8AC3E}">
        <p14:creationId xmlns:p14="http://schemas.microsoft.com/office/powerpoint/2010/main" val="184809660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880782" y="1221600"/>
            <a:ext cx="3853236" cy="3292078"/>
          </a:xfrm>
        </p:spPr>
        <p:txBody>
          <a:bodyPr>
            <a:normAutofit/>
          </a:bodyPr>
          <a:lstStyle/>
          <a:p>
            <a:pPr marL="0" indent="0" algn="just">
              <a:buNone/>
            </a:pPr>
            <a:r>
              <a:rPr lang="en-US" sz="1050" dirty="0"/>
              <a:t>The  NPPO should have the following responsibilities:</a:t>
            </a:r>
          </a:p>
          <a:p>
            <a:pPr marL="257175" indent="-257175">
              <a:buFont typeface="+mj-lt"/>
              <a:buAutoNum type="alphaLcParenR"/>
            </a:pPr>
            <a:r>
              <a:rPr lang="en-GB" sz="1050" dirty="0"/>
              <a:t>the disinfestation or disinfection of consignments of plants, plant products and other regulated articles moving in international traffic, to meet phytosanitary requirements;</a:t>
            </a:r>
          </a:p>
          <a:p>
            <a:pPr marL="257175" indent="-257175">
              <a:buFont typeface="+mj-lt"/>
              <a:buAutoNum type="alphaLcParenR"/>
            </a:pPr>
            <a:r>
              <a:rPr lang="en-GB" sz="1050" dirty="0"/>
              <a:t>the protection of endangered areas and the designation, maintenance and surveillance of pest free areas and areas of low pest prevalence;</a:t>
            </a:r>
          </a:p>
          <a:p>
            <a:pPr marL="257175" indent="-257175">
              <a:buFont typeface="+mj-lt"/>
              <a:buAutoNum type="alphaLcParenR"/>
            </a:pPr>
            <a:r>
              <a:rPr lang="en-GB" sz="1050" dirty="0"/>
              <a:t> the conduct of pest risk analyses;</a:t>
            </a:r>
          </a:p>
          <a:p>
            <a:pPr marL="257175" indent="-257175">
              <a:buFont typeface="+mj-lt"/>
              <a:buAutoNum type="alphaLcParenR"/>
            </a:pPr>
            <a:r>
              <a:rPr lang="en-GB" sz="1050" dirty="0"/>
              <a:t>to ensure through appropriate procedures that the phytosanitary security of consignments after certification regarding composition, substitution and </a:t>
            </a:r>
            <a:r>
              <a:rPr lang="en-GB" sz="1050" dirty="0" err="1"/>
              <a:t>reinfestation</a:t>
            </a:r>
            <a:r>
              <a:rPr lang="en-GB" sz="1050" dirty="0"/>
              <a:t> is maintained prior to export; and</a:t>
            </a:r>
          </a:p>
          <a:p>
            <a:pPr marL="257175" indent="-257175">
              <a:buFont typeface="+mj-lt"/>
              <a:buAutoNum type="alphaLcParenR"/>
            </a:pPr>
            <a:r>
              <a:rPr lang="en-GB" sz="1050" dirty="0"/>
              <a:t>training and development of staff.</a:t>
            </a:r>
          </a:p>
          <a:p>
            <a:pPr marL="0" indent="0" algn="just">
              <a:buNone/>
            </a:pPr>
            <a:endParaRPr lang="en-US" sz="1050" dirty="0"/>
          </a:p>
          <a:p>
            <a:pPr marL="0" indent="0" algn="just">
              <a:buNone/>
            </a:pPr>
            <a:endParaRPr lang="en-US" sz="1050" dirty="0"/>
          </a:p>
          <a:p>
            <a:pPr algn="just"/>
            <a:endParaRPr lang="en-GB" sz="1050" dirty="0"/>
          </a:p>
        </p:txBody>
      </p:sp>
      <p:sp>
        <p:nvSpPr>
          <p:cNvPr id="4" name="Content Placeholder 1"/>
          <p:cNvSpPr txBox="1">
            <a:spLocks/>
          </p:cNvSpPr>
          <p:nvPr/>
        </p:nvSpPr>
        <p:spPr>
          <a:xfrm>
            <a:off x="4760061" y="1205655"/>
            <a:ext cx="3186354" cy="3292078"/>
          </a:xfrm>
          <a:prstGeom prst="rect">
            <a:avLst/>
          </a:prstGeom>
        </p:spPr>
        <p:txBody>
          <a:bodyPr vert="horz" lIns="68580" tIns="34290" rIns="68580" bIns="34290" rtlCol="0">
            <a:normAutofit/>
          </a:bodyPr>
          <a:lstStyle>
            <a:lvl1pPr marL="273050" indent="-273050" algn="l" defTabSz="901800" rtl="0" eaLnBrk="1" latinLnBrk="0" hangingPunct="1">
              <a:lnSpc>
                <a:spcPct val="90000"/>
              </a:lnSpc>
              <a:spcBef>
                <a:spcPts val="750"/>
              </a:spcBef>
              <a:spcAft>
                <a:spcPts val="600"/>
              </a:spcAft>
              <a:buFont typeface="Wingdings" charset="2"/>
              <a:buChar char="§"/>
              <a:tabLst>
                <a:tab pos="719138" algn="l"/>
              </a:tabLst>
              <a:defRPr sz="2100" kern="1200">
                <a:solidFill>
                  <a:schemeClr val="tx1"/>
                </a:solidFill>
                <a:latin typeface="+mn-lt"/>
                <a:ea typeface="+mn-ea"/>
                <a:cs typeface="+mn-cs"/>
              </a:defRPr>
            </a:lvl1pPr>
            <a:lvl2pPr marL="577850" indent="-234950" algn="l" defTabSz="685800" rtl="0" eaLnBrk="1" latinLnBrk="0" hangingPunct="1">
              <a:lnSpc>
                <a:spcPct val="90000"/>
              </a:lnSpc>
              <a:spcBef>
                <a:spcPts val="375"/>
              </a:spcBef>
              <a:spcAft>
                <a:spcPts val="600"/>
              </a:spcAft>
              <a:buFont typeface="Wingdings" charset="2"/>
              <a:buChar char="§"/>
              <a:tabLst/>
              <a:defRPr sz="1800" kern="1200">
                <a:solidFill>
                  <a:schemeClr val="tx1"/>
                </a:solidFill>
                <a:latin typeface="+mn-lt"/>
                <a:ea typeface="+mn-ea"/>
                <a:cs typeface="+mn-cs"/>
              </a:defRPr>
            </a:lvl2pPr>
            <a:lvl3pPr marL="892175" indent="-206375" algn="l" defTabSz="685800" rtl="0" eaLnBrk="1" latinLnBrk="0" hangingPunct="1">
              <a:lnSpc>
                <a:spcPct val="90000"/>
              </a:lnSpc>
              <a:spcBef>
                <a:spcPts val="375"/>
              </a:spcBef>
              <a:spcAft>
                <a:spcPts val="600"/>
              </a:spcAft>
              <a:buFont typeface="Wingdings" charset="2"/>
              <a:buChar char="§"/>
              <a:tabLst/>
              <a:defRPr sz="1500" kern="1200">
                <a:solidFill>
                  <a:schemeClr val="tx1"/>
                </a:solidFill>
                <a:latin typeface="+mn-lt"/>
                <a:ea typeface="+mn-ea"/>
                <a:cs typeface="+mn-cs"/>
              </a:defRPr>
            </a:lvl3pPr>
            <a:lvl4pPr marL="1244600" indent="-215900"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4pPr>
            <a:lvl5pPr marL="1558925" indent="-187325"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endParaRPr lang="en-US" sz="1500" b="1" dirty="0">
              <a:solidFill>
                <a:srgbClr val="7030A0"/>
              </a:solidFill>
            </a:endParaRPr>
          </a:p>
          <a:p>
            <a:pPr algn="just" fontAlgn="auto"/>
            <a:endParaRPr lang="en-GB" sz="1200" b="1" dirty="0"/>
          </a:p>
        </p:txBody>
      </p:sp>
      <p:sp>
        <p:nvSpPr>
          <p:cNvPr id="5" name="Content Placeholder 1"/>
          <p:cNvSpPr txBox="1">
            <a:spLocks/>
          </p:cNvSpPr>
          <p:nvPr/>
        </p:nvSpPr>
        <p:spPr>
          <a:xfrm>
            <a:off x="4724252" y="1133625"/>
            <a:ext cx="4144083" cy="3468028"/>
          </a:xfrm>
          <a:prstGeom prst="rect">
            <a:avLst/>
          </a:prstGeom>
        </p:spPr>
        <p:txBody>
          <a:bodyPr vert="horz" lIns="68580" tIns="34290" rIns="68580" bIns="34290" rtlCol="0">
            <a:normAutofit/>
          </a:bodyPr>
          <a:lstStyle>
            <a:lvl1pPr marL="273050" indent="-273050" algn="l" defTabSz="901800" rtl="0" eaLnBrk="1" latinLnBrk="0" hangingPunct="1">
              <a:lnSpc>
                <a:spcPct val="90000"/>
              </a:lnSpc>
              <a:spcBef>
                <a:spcPts val="750"/>
              </a:spcBef>
              <a:spcAft>
                <a:spcPts val="600"/>
              </a:spcAft>
              <a:buFont typeface="Wingdings" charset="2"/>
              <a:buChar char="§"/>
              <a:tabLst>
                <a:tab pos="719138" algn="l"/>
              </a:tabLst>
              <a:defRPr sz="2100" kern="1200">
                <a:solidFill>
                  <a:schemeClr val="tx1"/>
                </a:solidFill>
                <a:latin typeface="+mn-lt"/>
                <a:ea typeface="+mn-ea"/>
                <a:cs typeface="+mn-cs"/>
              </a:defRPr>
            </a:lvl1pPr>
            <a:lvl2pPr marL="577850" indent="-234950" algn="l" defTabSz="685800" rtl="0" eaLnBrk="1" latinLnBrk="0" hangingPunct="1">
              <a:lnSpc>
                <a:spcPct val="90000"/>
              </a:lnSpc>
              <a:spcBef>
                <a:spcPts val="375"/>
              </a:spcBef>
              <a:spcAft>
                <a:spcPts val="600"/>
              </a:spcAft>
              <a:buFont typeface="Wingdings" charset="2"/>
              <a:buChar char="§"/>
              <a:tabLst/>
              <a:defRPr sz="1800" kern="1200">
                <a:solidFill>
                  <a:schemeClr val="tx1"/>
                </a:solidFill>
                <a:latin typeface="+mn-lt"/>
                <a:ea typeface="+mn-ea"/>
                <a:cs typeface="+mn-cs"/>
              </a:defRPr>
            </a:lvl2pPr>
            <a:lvl3pPr marL="892175" indent="-206375" algn="l" defTabSz="685800" rtl="0" eaLnBrk="1" latinLnBrk="0" hangingPunct="1">
              <a:lnSpc>
                <a:spcPct val="90000"/>
              </a:lnSpc>
              <a:spcBef>
                <a:spcPts val="375"/>
              </a:spcBef>
              <a:spcAft>
                <a:spcPts val="600"/>
              </a:spcAft>
              <a:buFont typeface="Wingdings" charset="2"/>
              <a:buChar char="§"/>
              <a:tabLst/>
              <a:defRPr sz="1500" kern="1200">
                <a:solidFill>
                  <a:schemeClr val="tx1"/>
                </a:solidFill>
                <a:latin typeface="+mn-lt"/>
                <a:ea typeface="+mn-ea"/>
                <a:cs typeface="+mn-cs"/>
              </a:defRPr>
            </a:lvl3pPr>
            <a:lvl4pPr marL="1244600" indent="-215900"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4pPr>
            <a:lvl5pPr marL="1558925" indent="-187325" algn="l" defTabSz="685800" rtl="0" eaLnBrk="1" latinLnBrk="0" hangingPunct="1">
              <a:lnSpc>
                <a:spcPct val="90000"/>
              </a:lnSpc>
              <a:spcBef>
                <a:spcPts val="375"/>
              </a:spcBef>
              <a:spcAft>
                <a:spcPts val="600"/>
              </a:spcAft>
              <a:buFont typeface="Wingdings" charset="2"/>
              <a:buChar char="§"/>
              <a:tabLst/>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buNone/>
            </a:pPr>
            <a:endParaRPr lang="en-US" sz="1700" b="1" dirty="0">
              <a:solidFill>
                <a:srgbClr val="7030A0"/>
              </a:solidFill>
            </a:endParaRPr>
          </a:p>
          <a:p>
            <a:pPr marL="342900" indent="-342900" algn="just">
              <a:buFont typeface="+mj-lt"/>
              <a:buAutoNum type="alphaLcParenR"/>
            </a:pPr>
            <a:r>
              <a:rPr lang="en-US" sz="1600" b="1" dirty="0">
                <a:solidFill>
                  <a:srgbClr val="7030A0"/>
                </a:solidFill>
              </a:rPr>
              <a:t>Phytosanitary action at the border</a:t>
            </a:r>
          </a:p>
          <a:p>
            <a:pPr marL="342900" indent="-342900" algn="just">
              <a:buFont typeface="+mj-lt"/>
              <a:buAutoNum type="alphaLcParenR"/>
            </a:pPr>
            <a:r>
              <a:rPr lang="en-US" sz="1600" b="1" dirty="0">
                <a:solidFill>
                  <a:srgbClr val="7030A0"/>
                </a:solidFill>
              </a:rPr>
              <a:t>Designation of areas as free areas, areas of low pest prevalence and infected areas and phytosanitary action in these areas</a:t>
            </a:r>
          </a:p>
          <a:p>
            <a:pPr marL="342900" indent="-342900" algn="just">
              <a:buFont typeface="+mj-lt"/>
              <a:buAutoNum type="alphaLcParenR"/>
            </a:pPr>
            <a:r>
              <a:rPr lang="en-US" sz="1600" b="1" dirty="0">
                <a:solidFill>
                  <a:srgbClr val="7030A0"/>
                </a:solidFill>
              </a:rPr>
              <a:t>PRA</a:t>
            </a:r>
          </a:p>
          <a:p>
            <a:pPr marL="342900" indent="-342900" algn="just">
              <a:buFont typeface="+mj-lt"/>
              <a:buAutoNum type="alphaLcParenR"/>
            </a:pPr>
            <a:r>
              <a:rPr lang="en-US" sz="1600" b="1" dirty="0">
                <a:solidFill>
                  <a:srgbClr val="7030A0"/>
                </a:solidFill>
              </a:rPr>
              <a:t>Maintain </a:t>
            </a:r>
            <a:r>
              <a:rPr lang="en-US" sz="1600" b="1" dirty="0" err="1">
                <a:solidFill>
                  <a:srgbClr val="7030A0"/>
                </a:solidFill>
              </a:rPr>
              <a:t>phyto</a:t>
            </a:r>
            <a:r>
              <a:rPr lang="en-US" sz="1600" b="1" dirty="0">
                <a:solidFill>
                  <a:srgbClr val="7030A0"/>
                </a:solidFill>
              </a:rPr>
              <a:t> status of certified consignments up to delivery</a:t>
            </a:r>
          </a:p>
          <a:p>
            <a:pPr marL="342900" indent="-342900" algn="just">
              <a:buFont typeface="+mj-lt"/>
              <a:buAutoNum type="alphaLcParenR"/>
            </a:pPr>
            <a:r>
              <a:rPr lang="en-US" sz="1600" b="1" dirty="0">
                <a:solidFill>
                  <a:srgbClr val="7030A0"/>
                </a:solidFill>
              </a:rPr>
              <a:t>Support the development of national phytosanitary capacities</a:t>
            </a:r>
          </a:p>
          <a:p>
            <a:pPr algn="just" fontAlgn="auto"/>
            <a:endParaRPr lang="en-GB" sz="1200" b="1" dirty="0"/>
          </a:p>
        </p:txBody>
      </p:sp>
      <p:sp>
        <p:nvSpPr>
          <p:cNvPr id="7" name="Rectangle 2"/>
          <p:cNvSpPr>
            <a:spLocks noGrp="1" noChangeArrowheads="1"/>
          </p:cNvSpPr>
          <p:nvPr>
            <p:ph type="title"/>
          </p:nvPr>
        </p:nvSpPr>
        <p:spPr>
          <a:xfrm>
            <a:off x="957300" y="320375"/>
            <a:ext cx="7400047" cy="580578"/>
          </a:xfrm>
          <a:noFill/>
          <a:ln w="9525">
            <a:noFill/>
            <a:miter lim="800000"/>
            <a:headEnd/>
            <a:tailEnd/>
          </a:ln>
        </p:spPr>
        <p:txBody>
          <a:bodyPr vert="horz" wrap="square" lIns="0" tIns="34290" rIns="0" bIns="0" numCol="1" rtlCol="0" anchor="b" anchorCtr="0" compatLnSpc="1">
            <a:prstTxWarp prst="textNoShape">
              <a:avLst/>
            </a:prstTxWarp>
            <a:noAutofit/>
          </a:bodyPr>
          <a:lstStyle/>
          <a:p>
            <a:r>
              <a:rPr lang="en-US" sz="2700" b="1" dirty="0"/>
              <a:t>Functions of national plant protection organizations (art. IV)</a:t>
            </a:r>
            <a:endParaRPr lang="en-GB" sz="2700" b="1" dirty="0"/>
          </a:p>
        </p:txBody>
      </p:sp>
    </p:spTree>
    <p:extLst>
      <p:ext uri="{BB962C8B-B14F-4D97-AF65-F5344CB8AC3E}">
        <p14:creationId xmlns:p14="http://schemas.microsoft.com/office/powerpoint/2010/main" val="2980594956"/>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8" name="Rectangle 2"/>
          <p:cNvSpPr>
            <a:spLocks noGrp="1" noChangeArrowheads="1"/>
          </p:cNvSpPr>
          <p:nvPr>
            <p:ph type="title"/>
          </p:nvPr>
        </p:nvSpPr>
        <p:spPr>
          <a:xfrm>
            <a:off x="908956" y="0"/>
            <a:ext cx="6172200" cy="665629"/>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n-US" sz="2700" b="1" dirty="0"/>
              <a:t>Phytosanitary certification (art. V)</a:t>
            </a:r>
          </a:p>
        </p:txBody>
      </p:sp>
      <p:sp>
        <p:nvSpPr>
          <p:cNvPr id="1029" name="Rectangle 3"/>
          <p:cNvSpPr>
            <a:spLocks noGrp="1" noChangeArrowheads="1"/>
          </p:cNvSpPr>
          <p:nvPr>
            <p:ph idx="1"/>
          </p:nvPr>
        </p:nvSpPr>
        <p:spPr>
          <a:xfrm>
            <a:off x="726141" y="886948"/>
            <a:ext cx="8108576" cy="2535994"/>
          </a:xfrm>
        </p:spPr>
        <p:txBody>
          <a:bodyPr vert="horz" lIns="91440" tIns="45720" rIns="91440" bIns="45720" rtlCol="0" anchor="t">
            <a:noAutofit/>
          </a:bodyPr>
          <a:lstStyle/>
          <a:p>
            <a:pPr>
              <a:lnSpc>
                <a:spcPct val="100000"/>
              </a:lnSpc>
              <a:spcBef>
                <a:spcPts val="450"/>
              </a:spcBef>
            </a:pPr>
            <a:r>
              <a:rPr lang="en-US" sz="1700" b="1" dirty="0"/>
              <a:t>Official document </a:t>
            </a:r>
            <a:r>
              <a:rPr lang="en-US" sz="1700" dirty="0"/>
              <a:t>that guarantees the phytosanitary status of the consignment to export.</a:t>
            </a:r>
          </a:p>
          <a:p>
            <a:pPr>
              <a:lnSpc>
                <a:spcPct val="100000"/>
              </a:lnSpc>
              <a:spcBef>
                <a:spcPts val="450"/>
              </a:spcBef>
            </a:pPr>
            <a:r>
              <a:rPr lang="en-US" sz="1700" dirty="0"/>
              <a:t>T</a:t>
            </a:r>
            <a:r>
              <a:rPr lang="en-GB" sz="1700" dirty="0"/>
              <a:t>he NPPO is responsible to issue Phytosanitary Certificates: </a:t>
            </a:r>
            <a:endParaRPr lang="en-US" sz="1700" dirty="0"/>
          </a:p>
          <a:p>
            <a:pPr lvl="1">
              <a:lnSpc>
                <a:spcPct val="100000"/>
              </a:lnSpc>
              <a:spcBef>
                <a:spcPts val="450"/>
              </a:spcBef>
              <a:buFont typeface="Arial" panose="020B0604020202020204" pitchFamily="34" charset="0"/>
              <a:buChar char="•"/>
            </a:pPr>
            <a:r>
              <a:rPr lang="en-US" sz="1700" b="0" dirty="0"/>
              <a:t>On the basis of inspection under the authority of the NPPO </a:t>
            </a:r>
          </a:p>
          <a:p>
            <a:pPr lvl="1">
              <a:lnSpc>
                <a:spcPct val="100000"/>
              </a:lnSpc>
              <a:spcBef>
                <a:spcPts val="450"/>
              </a:spcBef>
              <a:buFont typeface="Arial" panose="020B0604020202020204" pitchFamily="34" charset="0"/>
              <a:buChar char="•"/>
            </a:pPr>
            <a:r>
              <a:rPr lang="en-US" sz="1700" b="0" dirty="0"/>
              <a:t>Signed by a </a:t>
            </a:r>
            <a:r>
              <a:rPr lang="en-US" sz="1700" b="0" u="sng" dirty="0"/>
              <a:t>public officer </a:t>
            </a:r>
            <a:r>
              <a:rPr lang="en-US" sz="1700" b="0" dirty="0"/>
              <a:t>(technically qualified and duly authorized by the NPPO)</a:t>
            </a:r>
          </a:p>
          <a:p>
            <a:pPr lvl="1">
              <a:lnSpc>
                <a:spcPct val="100000"/>
              </a:lnSpc>
              <a:spcBef>
                <a:spcPts val="450"/>
              </a:spcBef>
              <a:buFont typeface="Arial" panose="020B0604020202020204" pitchFamily="34" charset="0"/>
              <a:buChar char="•"/>
            </a:pPr>
            <a:r>
              <a:rPr lang="en-US" sz="1700" b="0" dirty="0"/>
              <a:t>Certificates, or their electronic equivalent, shall be in conformity with the IPPC model </a:t>
            </a:r>
          </a:p>
          <a:p>
            <a:pPr lvl="1">
              <a:lnSpc>
                <a:spcPct val="100000"/>
              </a:lnSpc>
              <a:spcBef>
                <a:spcPts val="450"/>
              </a:spcBef>
              <a:buFont typeface="Arial" panose="020B0604020202020204" pitchFamily="34" charset="0"/>
              <a:buChar char="•"/>
            </a:pPr>
            <a:r>
              <a:rPr lang="en-US" sz="1700" b="0" dirty="0"/>
              <a:t>Taking into account international standards (ISPM 7 Phytosanitary Certification System)</a:t>
            </a:r>
          </a:p>
          <a:p>
            <a:pPr lvl="1">
              <a:lnSpc>
                <a:spcPct val="100000"/>
              </a:lnSpc>
              <a:spcBef>
                <a:spcPts val="450"/>
              </a:spcBef>
              <a:buFont typeface="Arial" panose="020B0604020202020204" pitchFamily="34" charset="0"/>
              <a:buChar char="•"/>
            </a:pPr>
            <a:r>
              <a:rPr lang="en-US" sz="1700" dirty="0"/>
              <a:t>Any requirement for additional declarations shall be technically justified</a:t>
            </a:r>
            <a:endParaRPr lang="en-US" sz="1700" b="0" dirty="0"/>
          </a:p>
        </p:txBody>
      </p:sp>
      <p:graphicFrame>
        <p:nvGraphicFramePr>
          <p:cNvPr id="1026" name="Object 4"/>
          <p:cNvGraphicFramePr>
            <a:graphicFrameLocks noChangeAspect="1"/>
          </p:cNvGraphicFramePr>
          <p:nvPr>
            <p:extLst>
              <p:ext uri="{D42A27DB-BD31-4B8C-83A1-F6EECF244321}">
                <p14:modId xmlns:p14="http://schemas.microsoft.com/office/powerpoint/2010/main" val="3503961231"/>
              </p:ext>
            </p:extLst>
          </p:nvPr>
        </p:nvGraphicFramePr>
        <p:xfrm>
          <a:off x="7520267" y="142455"/>
          <a:ext cx="1314450" cy="901303"/>
        </p:xfrm>
        <a:graphic>
          <a:graphicData uri="http://schemas.openxmlformats.org/presentationml/2006/ole">
            <mc:AlternateContent xmlns:mc="http://schemas.openxmlformats.org/markup-compatibility/2006">
              <mc:Choice xmlns:v="urn:schemas-microsoft-com:vml" Requires="v">
                <p:oleObj spid="_x0000_s1084" name="Clip" r:id="rId4" imgW="3387240" imgH="2323440" progId="">
                  <p:embed/>
                </p:oleObj>
              </mc:Choice>
              <mc:Fallback>
                <p:oleObj name="Clip" r:id="rId4" imgW="3387240" imgH="232344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20267" y="142455"/>
                        <a:ext cx="1314450" cy="9013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735523597"/>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a:spLocks noGrp="1"/>
          </p:cNvSpPr>
          <p:nvPr>
            <p:ph type="title"/>
          </p:nvPr>
        </p:nvSpPr>
        <p:spPr>
          <a:xfrm>
            <a:off x="1010653" y="373813"/>
            <a:ext cx="6426714" cy="425202"/>
          </a:xfrm>
        </p:spPr>
        <p:txBody>
          <a:bodyPr>
            <a:noAutofit/>
          </a:bodyPr>
          <a:lstStyle/>
          <a:p>
            <a:r>
              <a:rPr lang="en-US" sz="2700" b="1" dirty="0"/>
              <a:t>Regulated pests (art. VI)</a:t>
            </a:r>
          </a:p>
        </p:txBody>
      </p:sp>
      <p:sp>
        <p:nvSpPr>
          <p:cNvPr id="7" name="Content Placeholder 2"/>
          <p:cNvSpPr>
            <a:spLocks noGrp="1"/>
          </p:cNvSpPr>
          <p:nvPr>
            <p:ph sz="half" idx="1"/>
          </p:nvPr>
        </p:nvSpPr>
        <p:spPr>
          <a:xfrm>
            <a:off x="949076" y="989760"/>
            <a:ext cx="7825130" cy="3942438"/>
          </a:xfrm>
        </p:spPr>
        <p:txBody>
          <a:bodyPr>
            <a:normAutofit fontScale="92500" lnSpcReduction="10000"/>
          </a:bodyPr>
          <a:lstStyle/>
          <a:p>
            <a:pPr>
              <a:buNone/>
            </a:pPr>
            <a:endParaRPr lang="en-US" sz="1500" dirty="0"/>
          </a:p>
          <a:p>
            <a:pPr algn="just"/>
            <a:r>
              <a:rPr lang="en-US" sz="2200" dirty="0"/>
              <a:t>Contracting parties may require phytosanitary measures for </a:t>
            </a:r>
            <a:r>
              <a:rPr lang="en-US" sz="2200" dirty="0">
                <a:solidFill>
                  <a:srgbClr val="7030A0"/>
                </a:solidFill>
              </a:rPr>
              <a:t>quarantine pests </a:t>
            </a:r>
            <a:r>
              <a:rPr lang="en-US" sz="2200" dirty="0"/>
              <a:t>and </a:t>
            </a:r>
            <a:r>
              <a:rPr lang="en-US" sz="2200" dirty="0">
                <a:solidFill>
                  <a:srgbClr val="7030A0"/>
                </a:solidFill>
              </a:rPr>
              <a:t>regulated non-quarantine pests </a:t>
            </a:r>
            <a:r>
              <a:rPr lang="en-US" sz="2200" dirty="0"/>
              <a:t>in compliance with the principles of:</a:t>
            </a:r>
          </a:p>
          <a:p>
            <a:pPr algn="just"/>
            <a:endParaRPr lang="en-US" sz="2200" b="1" dirty="0">
              <a:solidFill>
                <a:srgbClr val="7030A0"/>
              </a:solidFill>
            </a:endParaRPr>
          </a:p>
          <a:p>
            <a:pPr lvl="1" algn="just">
              <a:buNone/>
            </a:pPr>
            <a:r>
              <a:rPr lang="en-US" sz="2200" b="1" cap="small" dirty="0">
                <a:solidFill>
                  <a:srgbClr val="7030A0"/>
                </a:solidFill>
              </a:rPr>
              <a:t>Non discrimination</a:t>
            </a:r>
          </a:p>
          <a:p>
            <a:pPr marL="600075" lvl="1" indent="-342900" algn="just">
              <a:buAutoNum type="alphaLcParenR"/>
            </a:pPr>
            <a:r>
              <a:rPr lang="en-US" sz="2200" dirty="0"/>
              <a:t>no more stringent than measures applied to the same pests, if present within the territory of the importing contacting party, and</a:t>
            </a:r>
          </a:p>
          <a:p>
            <a:pPr marL="257175" lvl="1" indent="0" algn="just">
              <a:buNone/>
            </a:pPr>
            <a:endParaRPr lang="en-US" sz="2200" dirty="0"/>
          </a:p>
          <a:p>
            <a:pPr lvl="1" algn="just">
              <a:buNone/>
            </a:pPr>
            <a:r>
              <a:rPr lang="en-US" sz="2200" b="1" cap="small" dirty="0">
                <a:solidFill>
                  <a:srgbClr val="7030A0"/>
                </a:solidFill>
              </a:rPr>
              <a:t>Proportionality and Technical Justification</a:t>
            </a:r>
          </a:p>
          <a:p>
            <a:pPr lvl="1" algn="just">
              <a:buNone/>
            </a:pPr>
            <a:r>
              <a:rPr lang="en-US" sz="2200" dirty="0"/>
              <a:t>b) limited to what is necessary to protect plant health and/or safeguard the intended use and can be technically justified by the contracting party concerned.</a:t>
            </a:r>
          </a:p>
          <a:p>
            <a:pPr>
              <a:buNone/>
            </a:pPr>
            <a:endParaRPr lang="en-US" sz="975" dirty="0"/>
          </a:p>
          <a:p>
            <a:endParaRPr lang="en-US" sz="975" i="1" dirty="0"/>
          </a:p>
          <a:p>
            <a:pPr lvl="3">
              <a:buFontTx/>
              <a:buChar char="-"/>
            </a:pPr>
            <a:endParaRPr lang="en-US" sz="975" i="1" dirty="0"/>
          </a:p>
          <a:p>
            <a:pPr lvl="2"/>
            <a:endParaRPr lang="en-US" sz="975" dirty="0"/>
          </a:p>
          <a:p>
            <a:endParaRPr lang="en-US" sz="975" dirty="0"/>
          </a:p>
        </p:txBody>
      </p:sp>
    </p:spTree>
    <p:extLst>
      <p:ext uri="{BB962C8B-B14F-4D97-AF65-F5344CB8AC3E}">
        <p14:creationId xmlns:p14="http://schemas.microsoft.com/office/powerpoint/2010/main" val="30549841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a:xfrm>
            <a:off x="909582"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n-US" sz="2700" b="1" dirty="0"/>
              <a:t>Import requirements (art. VII)</a:t>
            </a:r>
          </a:p>
        </p:txBody>
      </p:sp>
      <p:sp>
        <p:nvSpPr>
          <p:cNvPr id="21508" name="Rectangle 3"/>
          <p:cNvSpPr>
            <a:spLocks noGrp="1" noChangeArrowheads="1"/>
          </p:cNvSpPr>
          <p:nvPr>
            <p:ph idx="1"/>
          </p:nvPr>
        </p:nvSpPr>
        <p:spPr>
          <a:xfrm>
            <a:off x="909582" y="866125"/>
            <a:ext cx="7602406" cy="3451622"/>
          </a:xfrm>
        </p:spPr>
        <p:txBody>
          <a:bodyPr vert="horz" lIns="91440" tIns="45720" rIns="91440" bIns="45720" rtlCol="0" anchor="t">
            <a:noAutofit/>
          </a:bodyPr>
          <a:lstStyle/>
          <a:p>
            <a:pPr marL="0" indent="0" algn="just">
              <a:buNone/>
            </a:pPr>
            <a:r>
              <a:rPr lang="en-US" sz="1500" dirty="0"/>
              <a:t>Contracting parties have sovereign authority to:</a:t>
            </a:r>
            <a:endParaRPr lang="es-ES" sz="1500" dirty="0"/>
          </a:p>
          <a:p>
            <a:pPr algn="just" eaLnBrk="1" hangingPunct="1">
              <a:buFont typeface="Arial" panose="020B0604020202020204" pitchFamily="34" charset="0"/>
              <a:buChar char="•"/>
            </a:pPr>
            <a:r>
              <a:rPr lang="en-US" sz="1500" dirty="0"/>
              <a:t>regulate the entry of plants, plant products, and regulated articles, with the aim of preventing the introduction and/or spread of pests.</a:t>
            </a:r>
          </a:p>
          <a:p>
            <a:pPr algn="just" eaLnBrk="1" hangingPunct="1">
              <a:buFont typeface="Arial" panose="020B0604020202020204" pitchFamily="34" charset="0"/>
              <a:buChar char="•"/>
            </a:pPr>
            <a:r>
              <a:rPr lang="en-US" sz="1500" dirty="0"/>
              <a:t>prescribe and enforce phytosanitary measures (inspection, restrictions to importation, treatment, destruction) for consignments for import or in transit.</a:t>
            </a:r>
          </a:p>
          <a:p>
            <a:pPr algn="just" eaLnBrk="1" hangingPunct="1">
              <a:buFont typeface="Arial" panose="020B0604020202020204" pitchFamily="34" charset="0"/>
              <a:buChar char="•"/>
            </a:pPr>
            <a:r>
              <a:rPr lang="en-US" sz="1500" dirty="0"/>
              <a:t> prohibit or restrict the movement of regulated pests, biological control agents and other organisms of phytosanitary concern into their territories, on the basis of:</a:t>
            </a:r>
          </a:p>
          <a:p>
            <a:pPr lvl="1" algn="just">
              <a:buFont typeface="Courier New" panose="02070309020205020404" pitchFamily="49" charset="0"/>
              <a:buChar char="o"/>
            </a:pPr>
            <a:r>
              <a:rPr lang="en-US" sz="1500" dirty="0"/>
              <a:t>phytosanitary considerations</a:t>
            </a:r>
          </a:p>
          <a:p>
            <a:pPr lvl="1" algn="just">
              <a:buFont typeface="Courier New" panose="02070309020205020404" pitchFamily="49" charset="0"/>
              <a:buChar char="o"/>
            </a:pPr>
            <a:r>
              <a:rPr lang="en-US" sz="1500" dirty="0"/>
              <a:t>pest risk analysis </a:t>
            </a:r>
          </a:p>
          <a:p>
            <a:pPr lvl="1" algn="just">
              <a:buFont typeface="Courier New" panose="02070309020205020404" pitchFamily="49" charset="0"/>
              <a:buChar char="o"/>
            </a:pPr>
            <a:r>
              <a:rPr lang="en-US" sz="1500" dirty="0"/>
              <a:t>technical justification</a:t>
            </a:r>
          </a:p>
          <a:p>
            <a:pPr lvl="1" algn="just">
              <a:buFont typeface="Courier New" panose="02070309020205020404" pitchFamily="49" charset="0"/>
              <a:buChar char="o"/>
            </a:pPr>
            <a:r>
              <a:rPr lang="en-US" sz="1500" dirty="0"/>
              <a:t>notification (transparency)</a:t>
            </a:r>
          </a:p>
          <a:p>
            <a:pPr marL="0" indent="0" algn="just"/>
            <a:r>
              <a:rPr lang="en-US" sz="1500" dirty="0"/>
              <a:t> Main Reference: ISPM 20 – Import regulatory system.</a:t>
            </a:r>
          </a:p>
        </p:txBody>
      </p:sp>
    </p:spTree>
    <p:extLst>
      <p:ext uri="{BB962C8B-B14F-4D97-AF65-F5344CB8AC3E}">
        <p14:creationId xmlns:p14="http://schemas.microsoft.com/office/powerpoint/2010/main" val="122552246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773113" y="885825"/>
            <a:ext cx="8175260" cy="3452813"/>
          </a:xfrm>
        </p:spPr>
        <p:txBody>
          <a:bodyPr vert="horz" lIns="91440" tIns="45720" rIns="91440" bIns="45720" rtlCol="0" anchor="t">
            <a:noAutofit/>
          </a:bodyPr>
          <a:lstStyle/>
          <a:p>
            <a:pPr marL="0" indent="0" algn="just"/>
            <a:r>
              <a:rPr lang="en-US" sz="2200" dirty="0"/>
              <a:t> </a:t>
            </a:r>
            <a:r>
              <a:rPr lang="en-US" sz="2000" dirty="0"/>
              <a:t>Requirements of the phytosanitary measures:</a:t>
            </a:r>
          </a:p>
          <a:p>
            <a:pPr lvl="1" algn="just">
              <a:buFont typeface="Arial" panose="020B0604020202020204" pitchFamily="34" charset="0"/>
              <a:buChar char="•"/>
            </a:pPr>
            <a:r>
              <a:rPr lang="en-US" sz="2000" dirty="0"/>
              <a:t>Necessary and technically justified (a);  not more strict than necessary, resulting in the minimum impediment to international trade and movement (g) and modified when the situation changes (h) </a:t>
            </a:r>
          </a:p>
          <a:p>
            <a:pPr lvl="1" algn="just">
              <a:buFont typeface="Arial" panose="020B0604020202020204" pitchFamily="34" charset="0"/>
              <a:buChar char="•"/>
            </a:pPr>
            <a:r>
              <a:rPr lang="en-US" sz="2000" dirty="0"/>
              <a:t>Notified to other parties upon adoption/publication  (transparency)</a:t>
            </a:r>
          </a:p>
          <a:p>
            <a:pPr lvl="1" algn="just"/>
            <a:r>
              <a:rPr lang="en-US" sz="2000" dirty="0"/>
              <a:t>Based on Pest Risk Analysis </a:t>
            </a:r>
          </a:p>
          <a:p>
            <a:pPr algn="just"/>
            <a:r>
              <a:rPr lang="en-US" sz="2300" dirty="0"/>
              <a:t>Countries must report cases of non-compliance to the exporting country</a:t>
            </a:r>
          </a:p>
          <a:p>
            <a:pPr marL="0" indent="0" algn="just"/>
            <a:r>
              <a:rPr lang="en-US" sz="2000" dirty="0"/>
              <a:t> Main Reference: ISPM 20 – Import regulatory system.</a:t>
            </a:r>
          </a:p>
        </p:txBody>
      </p:sp>
      <p:sp>
        <p:nvSpPr>
          <p:cNvPr id="5" name="Rectangle 2"/>
          <p:cNvSpPr>
            <a:spLocks noGrp="1" noChangeArrowheads="1"/>
          </p:cNvSpPr>
          <p:nvPr>
            <p:ph type="title"/>
          </p:nvPr>
        </p:nvSpPr>
        <p:spPr>
          <a:xfrm>
            <a:off x="909582"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n-US" sz="2700" b="1" dirty="0"/>
              <a:t>Import requirements (art. VII)</a:t>
            </a:r>
          </a:p>
        </p:txBody>
      </p:sp>
    </p:spTree>
    <p:extLst>
      <p:ext uri="{BB962C8B-B14F-4D97-AF65-F5344CB8AC3E}">
        <p14:creationId xmlns:p14="http://schemas.microsoft.com/office/powerpoint/2010/main" val="3831292821"/>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716157" y="933450"/>
            <a:ext cx="8063632" cy="2832100"/>
          </a:xfrm>
        </p:spPr>
        <p:txBody>
          <a:bodyPr vert="horz" lIns="91440" tIns="45720" rIns="91440" bIns="45720" rtlCol="0" anchor="t">
            <a:noAutofit/>
          </a:bodyPr>
          <a:lstStyle/>
          <a:p>
            <a:pPr marL="0" indent="0" algn="just">
              <a:buNone/>
            </a:pPr>
            <a:r>
              <a:rPr lang="en-US" sz="1800" dirty="0"/>
              <a:t>Other obligations and functions of the NPPO under art. VII:</a:t>
            </a:r>
          </a:p>
          <a:p>
            <a:pPr algn="just"/>
            <a:r>
              <a:rPr lang="en-US" sz="1800" dirty="0"/>
              <a:t>Approve list of ports of entry for products requiring a Phytosanitary Certificate (PC)</a:t>
            </a:r>
          </a:p>
          <a:p>
            <a:pPr algn="just"/>
            <a:r>
              <a:rPr lang="en-US" sz="1800" dirty="0"/>
              <a:t>Establish and update a </a:t>
            </a:r>
            <a:r>
              <a:rPr lang="en-US" sz="1800" b="1" dirty="0"/>
              <a:t>list of regulated pests </a:t>
            </a:r>
            <a:r>
              <a:rPr lang="en-US" sz="1800" dirty="0"/>
              <a:t>and make it available to the IPPC Secretariat, the regional organization and, upon request, other contracting parties.</a:t>
            </a:r>
          </a:p>
          <a:p>
            <a:pPr algn="just"/>
            <a:r>
              <a:rPr lang="en-US" sz="1800" dirty="0"/>
              <a:t>Approve a list of pests which are not regulated pests but that could cause economic damage (pests of potential economic damage)</a:t>
            </a:r>
          </a:p>
          <a:p>
            <a:pPr algn="just"/>
            <a:r>
              <a:rPr lang="en-US" sz="1800" dirty="0"/>
              <a:t>Conduct surveillance, develop and maintain information on pest risk status</a:t>
            </a:r>
          </a:p>
          <a:p>
            <a:pPr algn="just"/>
            <a:r>
              <a:rPr lang="en-US" sz="1800" dirty="0"/>
              <a:t>Regulate exceptions to import &amp; transit  restrictions for research, education or other purposes</a:t>
            </a:r>
          </a:p>
        </p:txBody>
      </p:sp>
      <p:sp>
        <p:nvSpPr>
          <p:cNvPr id="5" name="Rectangle 2"/>
          <p:cNvSpPr>
            <a:spLocks noGrp="1" noChangeArrowheads="1"/>
          </p:cNvSpPr>
          <p:nvPr>
            <p:ph type="title"/>
          </p:nvPr>
        </p:nvSpPr>
        <p:spPr>
          <a:xfrm>
            <a:off x="963370"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n-US" sz="2700" b="1" dirty="0"/>
              <a:t>Import requirements (art. VII)</a:t>
            </a:r>
          </a:p>
        </p:txBody>
      </p:sp>
    </p:spTree>
    <p:extLst>
      <p:ext uri="{BB962C8B-B14F-4D97-AF65-F5344CB8AC3E}">
        <p14:creationId xmlns:p14="http://schemas.microsoft.com/office/powerpoint/2010/main" val="426561972"/>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045" name="AutoShape 5"/>
          <p:cNvSpPr>
            <a:spLocks noChangeArrowheads="1"/>
          </p:cNvSpPr>
          <p:nvPr/>
        </p:nvSpPr>
        <p:spPr bwMode="auto">
          <a:xfrm>
            <a:off x="1979712" y="2907093"/>
            <a:ext cx="108585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es-ES_tradnl" sz="1500" b="1">
                <a:solidFill>
                  <a:srgbClr val="660033"/>
                </a:solidFill>
                <a:effectLst>
                  <a:outerShdw blurRad="38100" dist="38100" dir="2700000" algn="tl">
                    <a:srgbClr val="000000"/>
                  </a:outerShdw>
                </a:effectLst>
                <a:latin typeface="Tahoma" pitchFamily="34" charset="0"/>
              </a:rPr>
              <a:t>SPS</a:t>
            </a:r>
            <a:endParaRPr lang="es-ES_tradnl" sz="1500" b="1">
              <a:latin typeface="Tahoma" pitchFamily="34" charset="0"/>
            </a:endParaRPr>
          </a:p>
        </p:txBody>
      </p:sp>
      <p:sp>
        <p:nvSpPr>
          <p:cNvPr id="21" name="Title 1"/>
          <p:cNvSpPr>
            <a:spLocks noGrp="1"/>
          </p:cNvSpPr>
          <p:nvPr>
            <p:ph type="title"/>
          </p:nvPr>
        </p:nvSpPr>
        <p:spPr>
          <a:xfrm>
            <a:off x="1143000" y="483652"/>
            <a:ext cx="6802524" cy="558924"/>
          </a:xfrm>
        </p:spPr>
        <p:txBody>
          <a:bodyPr>
            <a:noAutofit/>
          </a:bodyPr>
          <a:lstStyle/>
          <a:p>
            <a:r>
              <a:rPr lang="en-US" sz="2800" b="1" dirty="0"/>
              <a:t>International regulatory framework</a:t>
            </a:r>
            <a:r>
              <a:rPr lang="en-US" sz="2800" dirty="0"/>
              <a:t> for phytosanitary protection</a:t>
            </a:r>
            <a:endParaRPr lang="en-US" sz="2800" b="1" dirty="0"/>
          </a:p>
        </p:txBody>
      </p:sp>
      <p:sp>
        <p:nvSpPr>
          <p:cNvPr id="4" name="Rounded Rectangle 3"/>
          <p:cNvSpPr/>
          <p:nvPr/>
        </p:nvSpPr>
        <p:spPr>
          <a:xfrm>
            <a:off x="3653898" y="3597864"/>
            <a:ext cx="1350150" cy="54006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2400" b="1" dirty="0"/>
              <a:t>ISPM</a:t>
            </a:r>
            <a:endParaRPr lang="en-GB" sz="1053" b="1" dirty="0"/>
          </a:p>
        </p:txBody>
      </p:sp>
      <p:cxnSp>
        <p:nvCxnSpPr>
          <p:cNvPr id="6" name="Straight Arrow Connector 5"/>
          <p:cNvCxnSpPr>
            <a:stCxn id="87045" idx="2"/>
          </p:cNvCxnSpPr>
          <p:nvPr/>
        </p:nvCxnSpPr>
        <p:spPr>
          <a:xfrm>
            <a:off x="2522637" y="3364293"/>
            <a:ext cx="969243" cy="503601"/>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a:endCxn id="4" idx="0"/>
          </p:cNvCxnSpPr>
          <p:nvPr/>
        </p:nvCxnSpPr>
        <p:spPr>
          <a:xfrm>
            <a:off x="4328973" y="2733768"/>
            <a:ext cx="0" cy="86409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9" name="AutoShape 2" descr="Image result for WTO"/>
          <p:cNvSpPr>
            <a:spLocks noChangeAspect="1" noChangeArrowheads="1"/>
          </p:cNvSpPr>
          <p:nvPr/>
        </p:nvSpPr>
        <p:spPr bwMode="auto">
          <a:xfrm>
            <a:off x="1143000" y="-108347"/>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1053"/>
          </a:p>
        </p:txBody>
      </p:sp>
      <p:sp>
        <p:nvSpPr>
          <p:cNvPr id="10" name="AutoShape 4" descr="Image result for WTO"/>
          <p:cNvSpPr>
            <a:spLocks noChangeAspect="1" noChangeArrowheads="1"/>
          </p:cNvSpPr>
          <p:nvPr/>
        </p:nvSpPr>
        <p:spPr bwMode="auto">
          <a:xfrm>
            <a:off x="1257300" y="595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1053"/>
          </a:p>
        </p:txBody>
      </p:sp>
      <p:sp>
        <p:nvSpPr>
          <p:cNvPr id="11" name="AutoShape 6" descr="Image result for WTO"/>
          <p:cNvSpPr>
            <a:spLocks noChangeAspect="1" noChangeArrowheads="1"/>
          </p:cNvSpPr>
          <p:nvPr/>
        </p:nvSpPr>
        <p:spPr bwMode="auto">
          <a:xfrm>
            <a:off x="1371600" y="120253"/>
            <a:ext cx="228600" cy="2286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prstTxWarp prst="textNoShape">
              <a:avLst/>
            </a:prstTxWarp>
          </a:bodyPr>
          <a:lstStyle/>
          <a:p>
            <a:endParaRPr lang="en-GB" sz="1053"/>
          </a:p>
        </p:txBody>
      </p:sp>
      <p:pic>
        <p:nvPicPr>
          <p:cNvPr id="95242" name="Picture 10" descr="http://indolinkenglish.files.wordpress.com/2009/05/wto1-color_l.png">
            <a:hlinkClick r:id="rId4"/>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709682" y="1636219"/>
            <a:ext cx="1134126" cy="962516"/>
          </a:xfrm>
          <a:prstGeom prst="rect">
            <a:avLst/>
          </a:prstGeom>
          <a:noFill/>
          <a:extLst>
            <a:ext uri="{909E8E84-426E-40DD-AFC4-6F175D3DCCD1}">
              <a14:hiddenFill xmlns:a14="http://schemas.microsoft.com/office/drawing/2010/main">
                <a:solidFill>
                  <a:srgbClr val="FFFFFF"/>
                </a:solidFill>
              </a14:hiddenFill>
            </a:ext>
          </a:extLst>
        </p:spPr>
      </p:pic>
      <p:pic>
        <p:nvPicPr>
          <p:cNvPr id="95244" name="Picture 12" descr="https://www.ippc.int/static/media/logos/ippc-logo-screen-large.png">
            <a:hlinkClick r:id="rId6"/>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491880" y="1573805"/>
            <a:ext cx="1944216" cy="1001245"/>
          </a:xfrm>
          <a:prstGeom prst="rect">
            <a:avLst/>
          </a:prstGeom>
          <a:noFill/>
          <a:extLst>
            <a:ext uri="{909E8E84-426E-40DD-AFC4-6F175D3DCCD1}">
              <a14:hiddenFill xmlns:a14="http://schemas.microsoft.com/office/drawing/2010/main">
                <a:solidFill>
                  <a:srgbClr val="FFFFFF"/>
                </a:solidFill>
              </a14:hiddenFill>
            </a:ext>
          </a:extLst>
        </p:spPr>
      </p:pic>
      <p:pic>
        <p:nvPicPr>
          <p:cNvPr id="95246" name="Picture 14" descr="https://chm.cbd.int/app/img/cbd-logo-en-green.png">
            <a:hlinkClick r:id="rId8"/>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738973" y="1891730"/>
            <a:ext cx="1749351" cy="663363"/>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89113005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7045">
                                            <p:bg/>
                                          </p:spTgt>
                                        </p:tgtEl>
                                        <p:attrNameLst>
                                          <p:attrName>style.visibility</p:attrName>
                                        </p:attrNameLst>
                                      </p:cBhvr>
                                      <p:to>
                                        <p:strVal val="visible"/>
                                      </p:to>
                                    </p:set>
                                    <p:anim calcmode="lin" valueType="num">
                                      <p:cBhvr>
                                        <p:cTn id="7" dur="500" fill="hold"/>
                                        <p:tgtEl>
                                          <p:spTgt spid="87045">
                                            <p:bg/>
                                          </p:spTgt>
                                        </p:tgtEl>
                                        <p:attrNameLst>
                                          <p:attrName>ppt_w</p:attrName>
                                        </p:attrNameLst>
                                      </p:cBhvr>
                                      <p:tavLst>
                                        <p:tav tm="0">
                                          <p:val>
                                            <p:fltVal val="0"/>
                                          </p:val>
                                        </p:tav>
                                        <p:tav tm="100000">
                                          <p:val>
                                            <p:strVal val="#ppt_w"/>
                                          </p:val>
                                        </p:tav>
                                      </p:tavLst>
                                    </p:anim>
                                    <p:anim calcmode="lin" valueType="num">
                                      <p:cBhvr>
                                        <p:cTn id="8" dur="500" fill="hold"/>
                                        <p:tgtEl>
                                          <p:spTgt spid="87045">
                                            <p:bg/>
                                          </p:spTgt>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87045">
                                            <p:txEl>
                                              <p:pRg st="0" end="0"/>
                                            </p:txEl>
                                          </p:spTgt>
                                        </p:tgtEl>
                                        <p:attrNameLst>
                                          <p:attrName>style.visibility</p:attrName>
                                        </p:attrNameLst>
                                      </p:cBhvr>
                                      <p:to>
                                        <p:strVal val="visible"/>
                                      </p:to>
                                    </p:set>
                                    <p:anim calcmode="lin" valueType="num">
                                      <p:cBhvr>
                                        <p:cTn id="12" dur="500" fill="hold"/>
                                        <p:tgtEl>
                                          <p:spTgt spid="87045">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8704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5" grpId="0" build="p" animBg="1" autoUpdateAnimBg="0" advAuto="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1185246" y="1226246"/>
            <a:ext cx="7501554" cy="3451622"/>
          </a:xfrm>
        </p:spPr>
        <p:txBody>
          <a:bodyPr>
            <a:normAutofit/>
          </a:bodyPr>
          <a:lstStyle/>
          <a:p>
            <a:pPr marL="0" indent="0">
              <a:buNone/>
            </a:pPr>
            <a:r>
              <a:rPr lang="en-US" sz="2200" i="1" dirty="0">
                <a:solidFill>
                  <a:srgbClr val="FF0000"/>
                </a:solidFill>
              </a:rPr>
              <a:t>Work on groups of 2/3 persons. Go to pages 26 to 28 of ISPM 5 and respond to the following questions:</a:t>
            </a:r>
          </a:p>
          <a:p>
            <a:r>
              <a:rPr lang="en-US" sz="2200" i="1" dirty="0">
                <a:solidFill>
                  <a:srgbClr val="FF0000"/>
                </a:solidFill>
              </a:rPr>
              <a:t>What is a pest of economic importance?</a:t>
            </a:r>
          </a:p>
          <a:p>
            <a:r>
              <a:rPr lang="en-US" sz="2200" i="1" dirty="0">
                <a:solidFill>
                  <a:srgbClr val="FF0000"/>
                </a:solidFill>
              </a:rPr>
              <a:t>What are the criteria used to determine as pest as a pest of economic importance?</a:t>
            </a:r>
          </a:p>
          <a:p>
            <a:r>
              <a:rPr lang="en-US" sz="2200" i="1" dirty="0">
                <a:solidFill>
                  <a:srgbClr val="FF0000"/>
                </a:solidFill>
              </a:rPr>
              <a:t>How does the IPPC take into consideration environmental considerations?</a:t>
            </a:r>
          </a:p>
        </p:txBody>
      </p:sp>
      <p:sp>
        <p:nvSpPr>
          <p:cNvPr id="5" name="Rectangle 2"/>
          <p:cNvSpPr>
            <a:spLocks noGrp="1" noChangeArrowheads="1"/>
          </p:cNvSpPr>
          <p:nvPr>
            <p:ph type="title"/>
          </p:nvPr>
        </p:nvSpPr>
        <p:spPr>
          <a:xfrm>
            <a:off x="909582"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n-US" sz="2700" b="1" dirty="0" smtClean="0">
                <a:solidFill>
                  <a:srgbClr val="FF0000"/>
                </a:solidFill>
              </a:rPr>
              <a:t>Exercise</a:t>
            </a:r>
            <a:r>
              <a:rPr lang="en-US" sz="2700" b="1" dirty="0" smtClean="0"/>
              <a:t>: Import </a:t>
            </a:r>
            <a:r>
              <a:rPr lang="en-US" sz="2700" b="1" dirty="0"/>
              <a:t>requirements (art. VII)</a:t>
            </a:r>
          </a:p>
        </p:txBody>
      </p:sp>
    </p:spTree>
    <p:extLst>
      <p:ext uri="{BB962C8B-B14F-4D97-AF65-F5344CB8AC3E}">
        <p14:creationId xmlns:p14="http://schemas.microsoft.com/office/powerpoint/2010/main" val="2427835161"/>
      </p:ext>
    </p:extLst>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Grp="1" noChangeArrowheads="1"/>
          </p:cNvSpPr>
          <p:nvPr>
            <p:ph idx="1"/>
          </p:nvPr>
        </p:nvSpPr>
        <p:spPr>
          <a:xfrm>
            <a:off x="1035425" y="1155237"/>
            <a:ext cx="7664822" cy="3451622"/>
          </a:xfrm>
        </p:spPr>
        <p:txBody>
          <a:bodyPr>
            <a:normAutofit lnSpcReduction="10000"/>
          </a:bodyPr>
          <a:lstStyle/>
          <a:p>
            <a:pPr marL="0" indent="0">
              <a:buNone/>
            </a:pPr>
            <a:r>
              <a:rPr lang="en-US" sz="2200" b="1" dirty="0">
                <a:solidFill>
                  <a:schemeClr val="accent1">
                    <a:lumMod val="75000"/>
                  </a:schemeClr>
                </a:solidFill>
              </a:rPr>
              <a:t>Emergency action</a:t>
            </a:r>
          </a:p>
          <a:p>
            <a:pPr marL="0" indent="0">
              <a:buNone/>
            </a:pPr>
            <a:endParaRPr lang="en-US" sz="1500" dirty="0"/>
          </a:p>
          <a:p>
            <a:pPr algn="just"/>
            <a:r>
              <a:rPr lang="en-GB" sz="2200" i="1" dirty="0"/>
              <a:t>“Nothing in this Article shall prevent any contracting party from taking appropriate emergency action on the detection of a pest posing a potential threat to its territories or the report of such a detection”</a:t>
            </a:r>
            <a:r>
              <a:rPr lang="en-GB" sz="2200" dirty="0"/>
              <a:t>.</a:t>
            </a:r>
          </a:p>
          <a:p>
            <a:pPr algn="just"/>
            <a:r>
              <a:rPr lang="en-US" sz="2200" dirty="0"/>
              <a:t>Requirements for emergency action:</a:t>
            </a:r>
          </a:p>
          <a:p>
            <a:pPr lvl="1" algn="just"/>
            <a:r>
              <a:rPr lang="en-US" sz="2200" dirty="0"/>
              <a:t>Be evaluated as soon as possible to justify continuance.</a:t>
            </a:r>
          </a:p>
          <a:p>
            <a:pPr lvl="1" algn="just"/>
            <a:r>
              <a:rPr lang="en-US" sz="2200" dirty="0"/>
              <a:t>Report the measure to the parties concerned.</a:t>
            </a:r>
          </a:p>
          <a:p>
            <a:endParaRPr lang="en-US" sz="1500" dirty="0"/>
          </a:p>
        </p:txBody>
      </p:sp>
      <p:sp>
        <p:nvSpPr>
          <p:cNvPr id="5" name="Rectangle 2"/>
          <p:cNvSpPr>
            <a:spLocks noGrp="1" noChangeArrowheads="1"/>
          </p:cNvSpPr>
          <p:nvPr>
            <p:ph type="title"/>
          </p:nvPr>
        </p:nvSpPr>
        <p:spPr>
          <a:xfrm>
            <a:off x="963370" y="249492"/>
            <a:ext cx="6172200" cy="443032"/>
          </a:xfrm>
          <a:noFill/>
          <a:ln w="9525">
            <a:noFill/>
            <a:miter lim="800000"/>
            <a:headEnd/>
            <a:tailEnd/>
          </a:ln>
        </p:spPr>
        <p:txBody>
          <a:bodyPr vert="horz" wrap="square" lIns="0" tIns="34290" rIns="0" bIns="0" numCol="1" rtlCol="0" anchor="b" anchorCtr="0" compatLnSpc="1">
            <a:prstTxWarp prst="textNoShape">
              <a:avLst/>
            </a:prstTxWarp>
            <a:normAutofit/>
          </a:bodyPr>
          <a:lstStyle/>
          <a:p>
            <a:r>
              <a:rPr lang="en-US" sz="2700" b="1" dirty="0"/>
              <a:t>Import requirements (art. VII)</a:t>
            </a:r>
          </a:p>
        </p:txBody>
      </p:sp>
    </p:spTree>
    <p:extLst>
      <p:ext uri="{BB962C8B-B14F-4D97-AF65-F5344CB8AC3E}">
        <p14:creationId xmlns:p14="http://schemas.microsoft.com/office/powerpoint/2010/main" val="2006463311"/>
      </p:ext>
    </p:extLst>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7429" y="48780"/>
            <a:ext cx="6172200" cy="857250"/>
          </a:xfrm>
        </p:spPr>
        <p:txBody>
          <a:bodyPr>
            <a:normAutofit/>
          </a:bodyPr>
          <a:lstStyle/>
          <a:p>
            <a:r>
              <a:rPr lang="en-US" sz="2700" b="1" dirty="0"/>
              <a:t>International Cooperation (art. VIII)</a:t>
            </a:r>
          </a:p>
        </p:txBody>
      </p:sp>
      <p:sp>
        <p:nvSpPr>
          <p:cNvPr id="6" name="Rectangle 3"/>
          <p:cNvSpPr txBox="1">
            <a:spLocks noChangeArrowheads="1"/>
          </p:cNvSpPr>
          <p:nvPr/>
        </p:nvSpPr>
        <p:spPr bwMode="auto">
          <a:xfrm>
            <a:off x="961465" y="1069041"/>
            <a:ext cx="7684994" cy="2819677"/>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marL="0" indent="0" algn="just">
              <a:buNone/>
            </a:pPr>
            <a:r>
              <a:rPr lang="en-GB" sz="2000" dirty="0"/>
              <a:t>1) Contracting parties shall:</a:t>
            </a:r>
          </a:p>
          <a:p>
            <a:pPr marL="726281" indent="-257175" algn="just">
              <a:buFont typeface="+mj-lt"/>
              <a:buAutoNum type="alphaLcParenR"/>
            </a:pPr>
            <a:r>
              <a:rPr lang="en-GB" sz="2000" dirty="0"/>
              <a:t>cooperate in the exchange of information, including reporting of the occurrence, outbreak or spread of pests that may be of immediate or potential danger;</a:t>
            </a:r>
          </a:p>
          <a:p>
            <a:pPr marL="720329" indent="-257175" algn="just">
              <a:buFont typeface="+mj-lt"/>
              <a:buAutoNum type="alphaLcParenR"/>
              <a:tabLst>
                <a:tab pos="667941" algn="l"/>
              </a:tabLst>
            </a:pPr>
            <a:r>
              <a:rPr lang="en-GB" sz="2000" dirty="0"/>
              <a:t>participate, in so far as is practicable, in any special campaigns for combatting pests; and</a:t>
            </a:r>
          </a:p>
          <a:p>
            <a:pPr marL="720329" indent="-257175" algn="just">
              <a:buFont typeface="+mj-lt"/>
              <a:buAutoNum type="alphaLcParenR"/>
              <a:tabLst>
                <a:tab pos="667941" algn="l"/>
              </a:tabLst>
            </a:pPr>
            <a:r>
              <a:rPr lang="en-GB" sz="2000" dirty="0"/>
              <a:t>cooperate, to the extent practicable, in providing technical and biological information necessary for pest risk analysis.</a:t>
            </a:r>
          </a:p>
          <a:p>
            <a:pPr marL="0" indent="0" algn="just">
              <a:buNone/>
            </a:pPr>
            <a:r>
              <a:rPr lang="en-GB" sz="2000" dirty="0"/>
              <a:t>2) Each contracting party shall </a:t>
            </a:r>
            <a:r>
              <a:rPr lang="en-GB" sz="2000" b="1" dirty="0"/>
              <a:t>designate a contact point </a:t>
            </a:r>
            <a:r>
              <a:rPr lang="en-GB" sz="2000" dirty="0"/>
              <a:t>for the exchange of </a:t>
            </a:r>
            <a:r>
              <a:rPr lang="en-GB" sz="2000" dirty="0" smtClean="0"/>
              <a:t>information.</a:t>
            </a:r>
            <a:endParaRPr lang="en-US" sz="2000" dirty="0"/>
          </a:p>
        </p:txBody>
      </p:sp>
    </p:spTree>
    <p:extLst>
      <p:ext uri="{BB962C8B-B14F-4D97-AF65-F5344CB8AC3E}">
        <p14:creationId xmlns:p14="http://schemas.microsoft.com/office/powerpoint/2010/main" val="286395382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bwMode="auto">
          <a:xfrm>
            <a:off x="819605" y="236263"/>
            <a:ext cx="6932623" cy="857250"/>
          </a:xfrm>
          <a:prstGeom prst="rect">
            <a:avLst/>
          </a:prstGeom>
          <a:extLst/>
        </p:spPr>
        <p:txBody>
          <a:bodyPr vert="horz" lIns="68580" tIns="34290" rIns="68580" bIns="34290" rtlCol="0" anchor="ctr">
            <a:normAutofit/>
          </a:bodyPr>
          <a:lstStyle>
            <a:lvl1pPr algn="l" defTabSz="685800" eaLnBrk="1" latinLnBrk="0" hangingPunct="1">
              <a:lnSpc>
                <a:spcPct val="90000"/>
              </a:lnSpc>
              <a:buNone/>
              <a:defRPr sz="3200" b="1" baseline="0">
                <a:solidFill>
                  <a:schemeClr val="accent1"/>
                </a:solidFill>
                <a:latin typeface="+mj-lt"/>
                <a:ea typeface="+mj-ea"/>
                <a:cs typeface="+mj-cs"/>
              </a:defRPr>
            </a:lvl1pPr>
          </a:lstStyle>
          <a:p>
            <a:r>
              <a:rPr lang="en-US" sz="2700" dirty="0"/>
              <a:t>Regional plant protection organizations (Art. IX)</a:t>
            </a:r>
          </a:p>
        </p:txBody>
      </p:sp>
      <p:sp>
        <p:nvSpPr>
          <p:cNvPr id="5" name="Rectangle 3"/>
          <p:cNvSpPr txBox="1">
            <a:spLocks noChangeArrowheads="1"/>
          </p:cNvSpPr>
          <p:nvPr/>
        </p:nvSpPr>
        <p:spPr bwMode="auto">
          <a:xfrm>
            <a:off x="1136277" y="1491630"/>
            <a:ext cx="7301752" cy="2394570"/>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273050" indent="-273050" algn="l" rtl="0" eaLnBrk="0" fontAlgn="base" hangingPunct="0">
              <a:spcBef>
                <a:spcPct val="20000"/>
              </a:spcBef>
              <a:spcAft>
                <a:spcPct val="0"/>
              </a:spcAft>
              <a:buClr>
                <a:srgbClr val="0BD0D9"/>
              </a:buClr>
              <a:buSzPct val="95000"/>
              <a:buFont typeface="Wingdings 2" pitchFamily="18" charset="2"/>
              <a:buChar char=""/>
              <a:defRPr sz="2600" kern="1200">
                <a:solidFill>
                  <a:schemeClr val="tx1"/>
                </a:solidFill>
                <a:latin typeface="+mn-lt"/>
                <a:ea typeface="+mn-ea"/>
                <a:cs typeface="+mn-cs"/>
              </a:defRPr>
            </a:lvl1pPr>
            <a:lvl2pPr marL="639763" indent="-246063" algn="l" rtl="0" eaLnBrk="0" fontAlgn="base" hangingPunct="0">
              <a:spcBef>
                <a:spcPct val="20000"/>
              </a:spcBef>
              <a:spcAft>
                <a:spcPct val="0"/>
              </a:spcAft>
              <a:buClr>
                <a:schemeClr val="accent1"/>
              </a:buClr>
              <a:buSzPct val="85000"/>
              <a:buFont typeface="Wingdings 2" pitchFamily="18" charset="2"/>
              <a:buChar char=""/>
              <a:defRPr sz="2400" kern="1200">
                <a:solidFill>
                  <a:schemeClr val="tx1"/>
                </a:solidFill>
                <a:latin typeface="+mn-lt"/>
                <a:ea typeface="+mn-ea"/>
                <a:cs typeface="+mn-cs"/>
              </a:defRPr>
            </a:lvl2pPr>
            <a:lvl3pPr marL="914400" indent="-246063" algn="l" rtl="0" eaLnBrk="0" fontAlgn="base" hangingPunct="0">
              <a:spcBef>
                <a:spcPct val="20000"/>
              </a:spcBef>
              <a:spcAft>
                <a:spcPct val="0"/>
              </a:spcAft>
              <a:buClr>
                <a:schemeClr val="accent2"/>
              </a:buClr>
              <a:buSzPct val="70000"/>
              <a:buFont typeface="Wingdings 2" pitchFamily="18" charset="2"/>
              <a:buChar char=""/>
              <a:defRPr sz="2100" kern="1200">
                <a:solidFill>
                  <a:schemeClr val="tx1"/>
                </a:solidFill>
                <a:latin typeface="+mn-lt"/>
                <a:ea typeface="+mn-ea"/>
                <a:cs typeface="+mn-cs"/>
              </a:defRPr>
            </a:lvl3pPr>
            <a:lvl4pPr marL="1187450" indent="-209550" algn="l" rtl="0" eaLnBrk="0" fontAlgn="base" hangingPunct="0">
              <a:spcBef>
                <a:spcPct val="20000"/>
              </a:spcBef>
              <a:spcAft>
                <a:spcPct val="0"/>
              </a:spcAft>
              <a:buClr>
                <a:srgbClr val="0BD0D9"/>
              </a:buClr>
              <a:buSzPct val="65000"/>
              <a:buFont typeface="Wingdings 2" pitchFamily="18" charset="2"/>
              <a:buChar char=""/>
              <a:defRPr sz="2000" kern="1200">
                <a:solidFill>
                  <a:schemeClr val="tx1"/>
                </a:solidFill>
                <a:latin typeface="+mn-lt"/>
                <a:ea typeface="+mn-ea"/>
                <a:cs typeface="+mn-cs"/>
              </a:defRPr>
            </a:lvl4pPr>
            <a:lvl5pPr marL="1462088" indent="-209550" algn="l" rtl="0" eaLnBrk="0" fontAlgn="base" hangingPunct="0">
              <a:spcBef>
                <a:spcPct val="20000"/>
              </a:spcBef>
              <a:spcAft>
                <a:spcPct val="0"/>
              </a:spcAft>
              <a:buClr>
                <a:srgbClr val="10CF9B"/>
              </a:buClr>
              <a:buSzPct val="65000"/>
              <a:buFont typeface="Wingdings 2" pitchFamily="18" charset="2"/>
              <a:buChar char=""/>
              <a:defRPr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pPr algn="just" defTabSz="901800" eaLnBrk="1" hangingPunct="1">
              <a:lnSpc>
                <a:spcPct val="90000"/>
              </a:lnSpc>
              <a:spcBef>
                <a:spcPts val="750"/>
              </a:spcBef>
              <a:spcAft>
                <a:spcPts val="600"/>
              </a:spcAft>
              <a:buFont typeface="Wingdings" charset="2"/>
              <a:buChar char="§"/>
              <a:tabLst>
                <a:tab pos="719138" algn="l"/>
              </a:tabLst>
            </a:pPr>
            <a:r>
              <a:rPr lang="en-US" sz="2200" dirty="0"/>
              <a:t>Contracting parties can cooperate in establishing regional plant protection organizations to function as  coordinating bodies for achieving the objectives of the Convention.</a:t>
            </a:r>
          </a:p>
          <a:p>
            <a:pPr algn="just" defTabSz="901800" eaLnBrk="1" hangingPunct="1">
              <a:lnSpc>
                <a:spcPct val="90000"/>
              </a:lnSpc>
              <a:spcBef>
                <a:spcPts val="750"/>
              </a:spcBef>
              <a:spcAft>
                <a:spcPts val="600"/>
              </a:spcAft>
              <a:buFont typeface="Wingdings" charset="2"/>
              <a:buChar char="§"/>
              <a:tabLst>
                <a:tab pos="719138" algn="l"/>
              </a:tabLst>
            </a:pPr>
            <a:r>
              <a:rPr lang="en-US" sz="2200" dirty="0"/>
              <a:t>Regional organizations shall cooperate with the Secretary and the Commission in the development of standards.</a:t>
            </a:r>
          </a:p>
          <a:p>
            <a:pPr eaLnBrk="1" hangingPunct="1"/>
            <a:endParaRPr lang="en-US" sz="2200" dirty="0"/>
          </a:p>
          <a:p>
            <a:pPr eaLnBrk="1" hangingPunct="1"/>
            <a:endParaRPr lang="en-US" sz="2200" dirty="0"/>
          </a:p>
        </p:txBody>
      </p:sp>
    </p:spTree>
    <p:extLst>
      <p:ext uri="{BB962C8B-B14F-4D97-AF65-F5344CB8AC3E}">
        <p14:creationId xmlns:p14="http://schemas.microsoft.com/office/powerpoint/2010/main" val="99652221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descr="Papyrus"/>
          <p:cNvSpPr>
            <a:spLocks noGrp="1" noChangeArrowheads="1"/>
          </p:cNvSpPr>
          <p:nvPr>
            <p:ph type="title"/>
          </p:nvPr>
        </p:nvSpPr>
        <p:spPr>
          <a:xfrm>
            <a:off x="813547" y="257740"/>
            <a:ext cx="7187453" cy="857250"/>
          </a:xfrm>
          <a:noFill/>
        </p:spPr>
        <p:txBody>
          <a:bodyPr>
            <a:normAutofit/>
          </a:bodyPr>
          <a:lstStyle/>
          <a:p>
            <a:pPr eaLnBrk="1" hangingPunct="1"/>
            <a:r>
              <a:rPr lang="en-US" sz="2700" b="1" dirty="0"/>
              <a:t>International Standards for Phytosanitary Measures (ISPMs) (art. X)</a:t>
            </a:r>
          </a:p>
        </p:txBody>
      </p:sp>
      <p:sp>
        <p:nvSpPr>
          <p:cNvPr id="14339" name="Rectangle 3"/>
          <p:cNvSpPr>
            <a:spLocks noGrp="1" noChangeArrowheads="1"/>
          </p:cNvSpPr>
          <p:nvPr>
            <p:ph idx="1"/>
          </p:nvPr>
        </p:nvSpPr>
        <p:spPr>
          <a:xfrm>
            <a:off x="907675" y="1432425"/>
            <a:ext cx="7987553" cy="3005063"/>
          </a:xfrm>
        </p:spPr>
        <p:txBody>
          <a:bodyPr>
            <a:noAutofit/>
          </a:bodyPr>
          <a:lstStyle/>
          <a:p>
            <a:pPr algn="just">
              <a:spcBef>
                <a:spcPts val="900"/>
              </a:spcBef>
            </a:pPr>
            <a:r>
              <a:rPr lang="en-US" sz="2200" dirty="0"/>
              <a:t>WTO members are required to base their phytosanitary measures on reference international standards (IPPC standards (ISPMs) are mentioned in Annex A of the SPS Agreement).</a:t>
            </a:r>
          </a:p>
          <a:p>
            <a:pPr algn="just">
              <a:spcBef>
                <a:spcPts val="900"/>
              </a:spcBef>
            </a:pPr>
            <a:r>
              <a:rPr lang="en-US" sz="2200" dirty="0"/>
              <a:t>ISPMs are presumed to be consistent with the SPS Agreement.</a:t>
            </a:r>
          </a:p>
          <a:p>
            <a:pPr algn="just">
              <a:spcBef>
                <a:spcPts val="900"/>
              </a:spcBef>
            </a:pPr>
            <a:r>
              <a:rPr lang="en-US" sz="2200" dirty="0"/>
              <a:t>Parties to the IPPC agree to cooperate in the development of international standards and to take them into account, as appropriate when undertaking activities related to the Convention (art. X).</a:t>
            </a:r>
          </a:p>
        </p:txBody>
      </p:sp>
    </p:spTree>
    <p:extLst>
      <p:ext uri="{BB962C8B-B14F-4D97-AF65-F5344CB8AC3E}">
        <p14:creationId xmlns:p14="http://schemas.microsoft.com/office/powerpoint/2010/main" val="1185254738"/>
      </p:ext>
    </p:extLst>
  </p:cSld>
  <p:clrMapOvr>
    <a:masterClrMapping/>
  </p:clrMapOvr>
  <p:transition advClick="0"/>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5858" y="273844"/>
            <a:ext cx="7169727" cy="600215"/>
          </a:xfrm>
        </p:spPr>
        <p:txBody>
          <a:bodyPr/>
          <a:lstStyle/>
          <a:p>
            <a:r>
              <a:rPr lang="en-US" b="1" dirty="0" smtClean="0">
                <a:latin typeface="+mn-lt"/>
              </a:rPr>
              <a:t>Governance</a:t>
            </a:r>
            <a:endParaRPr lang="en-GB" b="1" dirty="0">
              <a:latin typeface="+mn-lt"/>
            </a:endParaRPr>
          </a:p>
        </p:txBody>
      </p:sp>
      <p:sp>
        <p:nvSpPr>
          <p:cNvPr id="3" name="Content Placeholder 2"/>
          <p:cNvSpPr>
            <a:spLocks noGrp="1"/>
          </p:cNvSpPr>
          <p:nvPr>
            <p:ph idx="1"/>
          </p:nvPr>
        </p:nvSpPr>
        <p:spPr>
          <a:xfrm>
            <a:off x="995858" y="1033043"/>
            <a:ext cx="7567192" cy="3118475"/>
          </a:xfrm>
        </p:spPr>
        <p:txBody>
          <a:bodyPr>
            <a:normAutofit lnSpcReduction="10000"/>
          </a:bodyPr>
          <a:lstStyle/>
          <a:p>
            <a:pPr marL="0" indent="0" algn="just">
              <a:buNone/>
            </a:pPr>
            <a:r>
              <a:rPr lang="en-US" sz="1800" b="1" dirty="0">
                <a:solidFill>
                  <a:srgbClr val="7030A0"/>
                </a:solidFill>
              </a:rPr>
              <a:t>Art. XI: Commission on Phytosanitary measures</a:t>
            </a:r>
            <a:r>
              <a:rPr lang="en-US" dirty="0" smtClean="0"/>
              <a:t>, established within the framework of FAO to promote the implementation of the Convention.</a:t>
            </a:r>
          </a:p>
          <a:p>
            <a:pPr marL="0" indent="0" algn="just">
              <a:buNone/>
            </a:pPr>
            <a:endParaRPr lang="en-US" dirty="0" smtClean="0"/>
          </a:p>
          <a:p>
            <a:pPr marL="0" indent="0" algn="just">
              <a:buNone/>
            </a:pPr>
            <a:r>
              <a:rPr lang="en-US" sz="1800" b="1" dirty="0">
                <a:solidFill>
                  <a:srgbClr val="7030A0"/>
                </a:solidFill>
              </a:rPr>
              <a:t>Art. XII: Secretariat </a:t>
            </a:r>
          </a:p>
          <a:p>
            <a:pPr marL="0" indent="0" algn="just">
              <a:buNone/>
            </a:pPr>
            <a:r>
              <a:rPr lang="en-US" dirty="0" smtClean="0"/>
              <a:t>The Secretary to be appointed by the DG FAO. </a:t>
            </a:r>
          </a:p>
          <a:p>
            <a:pPr marL="0" indent="0" algn="just">
              <a:buNone/>
            </a:pPr>
            <a:r>
              <a:rPr lang="en-US" dirty="0" smtClean="0"/>
              <a:t>Among its functions, the dissemination of standards, lists of points of entry, lists of regulated pests, information of phytosanitary requirements, restrictions and prohibitions.</a:t>
            </a:r>
            <a:endParaRPr lang="en-GB" dirty="0"/>
          </a:p>
        </p:txBody>
      </p:sp>
    </p:spTree>
    <p:extLst>
      <p:ext uri="{BB962C8B-B14F-4D97-AF65-F5344CB8AC3E}">
        <p14:creationId xmlns:p14="http://schemas.microsoft.com/office/powerpoint/2010/main" val="101138830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9305" y="186438"/>
            <a:ext cx="7169727" cy="775027"/>
          </a:xfrm>
        </p:spPr>
        <p:txBody>
          <a:bodyPr/>
          <a:lstStyle/>
          <a:p>
            <a:r>
              <a:rPr lang="en-US" b="1" dirty="0"/>
              <a:t>Other provisions</a:t>
            </a:r>
            <a:endParaRPr lang="en-GB" b="1" dirty="0"/>
          </a:p>
        </p:txBody>
      </p:sp>
      <p:sp>
        <p:nvSpPr>
          <p:cNvPr id="3" name="Content Placeholder 2"/>
          <p:cNvSpPr>
            <a:spLocks noGrp="1"/>
          </p:cNvSpPr>
          <p:nvPr>
            <p:ph idx="1"/>
          </p:nvPr>
        </p:nvSpPr>
        <p:spPr>
          <a:xfrm>
            <a:off x="880782" y="1180611"/>
            <a:ext cx="7587363" cy="3307084"/>
          </a:xfrm>
        </p:spPr>
        <p:txBody>
          <a:bodyPr>
            <a:normAutofit/>
          </a:bodyPr>
          <a:lstStyle/>
          <a:p>
            <a:pPr algn="just"/>
            <a:r>
              <a:rPr lang="en-US" dirty="0"/>
              <a:t>Dispute Settlement (</a:t>
            </a:r>
            <a:r>
              <a:rPr lang="en-US" dirty="0" err="1"/>
              <a:t>Art.XIII</a:t>
            </a:r>
            <a:r>
              <a:rPr lang="en-US" dirty="0"/>
              <a:t>)</a:t>
            </a:r>
          </a:p>
          <a:p>
            <a:pPr marL="514350" lvl="1" indent="-257175" algn="just">
              <a:buFont typeface="+mj-lt"/>
              <a:buAutoNum type="alphaLcParenR"/>
            </a:pPr>
            <a:r>
              <a:rPr lang="en-US" dirty="0"/>
              <a:t>consultations between parties.</a:t>
            </a:r>
          </a:p>
          <a:p>
            <a:pPr marL="514350" lvl="1" indent="-257175" algn="just">
              <a:buFont typeface="+mj-lt"/>
              <a:buAutoNum type="alphaLcParenR"/>
            </a:pPr>
            <a:r>
              <a:rPr lang="en-US" dirty="0"/>
              <a:t>should this fail, request to the Director General to appoint a Committee of experts.</a:t>
            </a:r>
          </a:p>
          <a:p>
            <a:pPr marL="514350" lvl="1" indent="-257175" algn="just">
              <a:buFont typeface="+mj-lt"/>
              <a:buAutoNum type="alphaLcParenR"/>
            </a:pPr>
            <a:r>
              <a:rPr lang="en-US" dirty="0"/>
              <a:t>the Committee shall be composed by representatives from each concerned party and consider the question in dispute. The report shall be sent to the DG FAO and may also be sent to the international organization responsible for trade disputes. </a:t>
            </a:r>
          </a:p>
          <a:p>
            <a:pPr marL="514350" lvl="1" indent="-257175" algn="just">
              <a:buFont typeface="+mj-lt"/>
              <a:buAutoNum type="alphaLcParenR"/>
            </a:pPr>
            <a:r>
              <a:rPr lang="en-US" dirty="0"/>
              <a:t>the recommendations, while not binding in character, will become the basis for renewed considerations by the contracting parties.</a:t>
            </a:r>
          </a:p>
          <a:p>
            <a:pPr marL="514350" lvl="1" indent="-257175">
              <a:buFont typeface="+mj-lt"/>
              <a:buAutoNum type="alphaLcParenR"/>
            </a:pPr>
            <a:endParaRPr lang="en-GB" dirty="0"/>
          </a:p>
        </p:txBody>
      </p:sp>
    </p:spTree>
    <p:extLst>
      <p:ext uri="{BB962C8B-B14F-4D97-AF65-F5344CB8AC3E}">
        <p14:creationId xmlns:p14="http://schemas.microsoft.com/office/powerpoint/2010/main" val="343187030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descr="Papyrus"/>
          <p:cNvSpPr>
            <a:spLocks noGrp="1" noChangeArrowheads="1"/>
          </p:cNvSpPr>
          <p:nvPr>
            <p:ph type="title"/>
          </p:nvPr>
        </p:nvSpPr>
        <p:spPr>
          <a:xfrm>
            <a:off x="948017" y="390525"/>
            <a:ext cx="7577417" cy="857250"/>
          </a:xfrm>
        </p:spPr>
        <p:txBody>
          <a:bodyPr vert="horz" lIns="68580" tIns="34290" rIns="68580" bIns="34290" rtlCol="0" anchor="b">
            <a:normAutofit fontScale="90000"/>
          </a:bodyPr>
          <a:lstStyle/>
          <a:p>
            <a:r>
              <a:rPr lang="en-US" sz="3000" b="1" dirty="0" smtClean="0">
                <a:solidFill>
                  <a:srgbClr val="FF0000"/>
                </a:solidFill>
              </a:rPr>
              <a:t>Discussion</a:t>
            </a:r>
            <a:r>
              <a:rPr lang="en-US" sz="3000" b="1" dirty="0" smtClean="0"/>
              <a:t>: International </a:t>
            </a:r>
            <a:r>
              <a:rPr lang="en-US" sz="3000" b="1" dirty="0"/>
              <a:t>Standards for Phytosanitary Measures (ISPMs)</a:t>
            </a:r>
          </a:p>
        </p:txBody>
      </p:sp>
      <p:sp>
        <p:nvSpPr>
          <p:cNvPr id="14339" name="Rectangle 3"/>
          <p:cNvSpPr>
            <a:spLocks noGrp="1" noChangeArrowheads="1"/>
          </p:cNvSpPr>
          <p:nvPr>
            <p:ph idx="1"/>
          </p:nvPr>
        </p:nvSpPr>
        <p:spPr>
          <a:xfrm>
            <a:off x="948017" y="1672921"/>
            <a:ext cx="7725336" cy="3005063"/>
          </a:xfrm>
        </p:spPr>
        <p:txBody>
          <a:bodyPr>
            <a:normAutofit/>
          </a:bodyPr>
          <a:lstStyle/>
          <a:p>
            <a:pPr marL="342900" indent="-342900">
              <a:spcAft>
                <a:spcPts val="450"/>
              </a:spcAft>
              <a:buFont typeface="Arial" panose="020B0604020202020204" pitchFamily="34" charset="0"/>
              <a:buChar char="•"/>
            </a:pPr>
            <a:r>
              <a:rPr lang="en-US" sz="2200" i="1" dirty="0">
                <a:solidFill>
                  <a:srgbClr val="FF0000"/>
                </a:solidFill>
                <a:latin typeface="Calibri" panose="020F0502020204030204" pitchFamily="34" charset="0"/>
              </a:rPr>
              <a:t>In view of the SPS Agreement and article X.4 of the IPPC, are IPPC standards (ISPM) binding</a:t>
            </a:r>
            <a:r>
              <a:rPr lang="en-US" sz="2200" i="1" dirty="0" smtClean="0">
                <a:solidFill>
                  <a:srgbClr val="FF0000"/>
                </a:solidFill>
                <a:latin typeface="Calibri" panose="020F0502020204030204" pitchFamily="34" charset="0"/>
              </a:rPr>
              <a:t>?</a:t>
            </a:r>
            <a:endParaRPr lang="en-US" sz="2200" i="1" dirty="0">
              <a:solidFill>
                <a:srgbClr val="FF0000"/>
              </a:solidFill>
              <a:latin typeface="Calibri" pitchFamily="34" charset="0"/>
            </a:endParaRPr>
          </a:p>
          <a:p>
            <a:pPr marL="342900" indent="-342900">
              <a:spcAft>
                <a:spcPts val="450"/>
              </a:spcAft>
              <a:buFont typeface="Arial" panose="020B0604020202020204" pitchFamily="34" charset="0"/>
              <a:buChar char="•"/>
            </a:pPr>
            <a:r>
              <a:rPr lang="en-US" sz="2200" i="1" dirty="0">
                <a:solidFill>
                  <a:srgbClr val="FF0000"/>
                </a:solidFill>
                <a:latin typeface="Calibri" pitchFamily="34" charset="0"/>
              </a:rPr>
              <a:t>What would happen if a country deviates from an </a:t>
            </a:r>
            <a:r>
              <a:rPr lang="en-US" sz="2200" i="1" dirty="0" smtClean="0">
                <a:solidFill>
                  <a:srgbClr val="FF0000"/>
                </a:solidFill>
                <a:latin typeface="Calibri" pitchFamily="34" charset="0"/>
              </a:rPr>
              <a:t>ISPM?</a:t>
            </a:r>
          </a:p>
          <a:p>
            <a:pPr marL="0" indent="0">
              <a:spcAft>
                <a:spcPts val="450"/>
              </a:spcAft>
              <a:buNone/>
            </a:pPr>
            <a:endParaRPr lang="en-US" sz="2200" i="1" dirty="0">
              <a:solidFill>
                <a:srgbClr val="FF0000"/>
              </a:solidFill>
              <a:latin typeface="Calibri" pitchFamily="34" charset="0"/>
            </a:endParaRPr>
          </a:p>
        </p:txBody>
      </p:sp>
    </p:spTree>
    <p:extLst>
      <p:ext uri="{BB962C8B-B14F-4D97-AF65-F5344CB8AC3E}">
        <p14:creationId xmlns:p14="http://schemas.microsoft.com/office/powerpoint/2010/main" val="767868633"/>
      </p:ext>
    </p:extLst>
  </p:cSld>
  <p:clrMapOvr>
    <a:masterClrMapping/>
  </p:clrMapOvr>
  <p:transition advClick="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descr="Papyrus"/>
          <p:cNvSpPr>
            <a:spLocks noGrp="1" noChangeArrowheads="1"/>
          </p:cNvSpPr>
          <p:nvPr>
            <p:ph type="title"/>
          </p:nvPr>
        </p:nvSpPr>
        <p:spPr>
          <a:xfrm>
            <a:off x="860612" y="390525"/>
            <a:ext cx="7012992" cy="857250"/>
          </a:xfrm>
        </p:spPr>
        <p:txBody>
          <a:bodyPr vert="horz" lIns="68580" tIns="34290" rIns="68580" bIns="34290" rtlCol="0" anchor="b">
            <a:normAutofit fontScale="90000"/>
          </a:bodyPr>
          <a:lstStyle/>
          <a:p>
            <a:r>
              <a:rPr lang="en-US" sz="3000" b="1" dirty="0"/>
              <a:t>International Standards for Phytosanitary Measures (</a:t>
            </a:r>
            <a:r>
              <a:rPr lang="en-US" sz="3000" b="1" dirty="0" err="1"/>
              <a:t>ISPMs</a:t>
            </a:r>
            <a:r>
              <a:rPr lang="en-US" sz="3000" b="1" dirty="0"/>
              <a:t>)</a:t>
            </a:r>
          </a:p>
        </p:txBody>
      </p:sp>
      <p:sp>
        <p:nvSpPr>
          <p:cNvPr id="14339" name="Rectangle 3"/>
          <p:cNvSpPr>
            <a:spLocks noGrp="1" noChangeArrowheads="1"/>
          </p:cNvSpPr>
          <p:nvPr>
            <p:ph idx="1"/>
          </p:nvPr>
        </p:nvSpPr>
        <p:spPr>
          <a:xfrm>
            <a:off x="1143001" y="1578791"/>
            <a:ext cx="7395882" cy="3005063"/>
          </a:xfrm>
        </p:spPr>
        <p:txBody>
          <a:bodyPr>
            <a:normAutofit/>
          </a:bodyPr>
          <a:lstStyle/>
          <a:p>
            <a:pPr algn="just">
              <a:spcAft>
                <a:spcPts val="450"/>
              </a:spcAft>
              <a:buFont typeface="Wingdings" panose="05000000000000000000" pitchFamily="2" charset="2"/>
              <a:buChar char="§"/>
            </a:pPr>
            <a:r>
              <a:rPr lang="en-US" sz="2000" dirty="0"/>
              <a:t>Not legally binding (standards).</a:t>
            </a:r>
          </a:p>
          <a:p>
            <a:pPr algn="just">
              <a:spcAft>
                <a:spcPts val="450"/>
              </a:spcAft>
              <a:buFont typeface="Wingdings" panose="05000000000000000000" pitchFamily="2" charset="2"/>
              <a:buChar char="§"/>
            </a:pPr>
            <a:r>
              <a:rPr lang="en-US" sz="2000" dirty="0"/>
              <a:t>WTO members are required to base their phytosanitary measures on reference international standards and mentions the IPPC standards (ISPMs) in Annex A of the SPS Agreement.</a:t>
            </a:r>
          </a:p>
          <a:p>
            <a:pPr algn="just">
              <a:spcAft>
                <a:spcPts val="450"/>
              </a:spcAft>
              <a:buFont typeface="Wingdings" panose="05000000000000000000" pitchFamily="2" charset="2"/>
              <a:buChar char="§"/>
            </a:pPr>
            <a:r>
              <a:rPr lang="en-US" sz="2000" dirty="0"/>
              <a:t>ISPMs are presumed to be consistent with relevant provisions of the SPS Agreement.</a:t>
            </a:r>
          </a:p>
          <a:p>
            <a:pPr algn="just">
              <a:spcAft>
                <a:spcPts val="450"/>
              </a:spcAft>
              <a:buFont typeface="Wingdings" panose="05000000000000000000" pitchFamily="2" charset="2"/>
              <a:buChar char="§"/>
            </a:pPr>
            <a:r>
              <a:rPr lang="en-US" sz="2000" dirty="0"/>
              <a:t>Alternative measures are to be based on assessment of risk to plant health and scientific principles.</a:t>
            </a:r>
          </a:p>
        </p:txBody>
      </p:sp>
    </p:spTree>
    <p:extLst>
      <p:ext uri="{BB962C8B-B14F-4D97-AF65-F5344CB8AC3E}">
        <p14:creationId xmlns:p14="http://schemas.microsoft.com/office/powerpoint/2010/main" val="1767339930"/>
      </p:ext>
    </p:extLst>
  </p:cSld>
  <p:clrMapOvr>
    <a:masterClrMapping/>
  </p:clrMapOvr>
  <p:transition advClick="0"/>
</p:sld>
</file>

<file path=ppt/slides/slide2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6323" name="Rectangle 3"/>
          <p:cNvSpPr>
            <a:spLocks noGrp="1" noChangeArrowheads="1"/>
          </p:cNvSpPr>
          <p:nvPr>
            <p:ph idx="1"/>
          </p:nvPr>
        </p:nvSpPr>
        <p:spPr>
          <a:xfrm>
            <a:off x="1222915" y="952972"/>
            <a:ext cx="7161325" cy="3714750"/>
          </a:xfrm>
        </p:spPr>
        <p:txBody>
          <a:bodyPr>
            <a:normAutofit lnSpcReduction="10000"/>
          </a:bodyPr>
          <a:lstStyle/>
          <a:p>
            <a:pPr>
              <a:buFont typeface="Monotype Sorts" pitchFamily="2" charset="2"/>
              <a:buNone/>
            </a:pPr>
            <a:endParaRPr lang="en-GB" b="1" dirty="0">
              <a:latin typeface="Calibri" pitchFamily="34" charset="0"/>
            </a:endParaRPr>
          </a:p>
          <a:p>
            <a:pPr>
              <a:buFont typeface="Monotype Sorts" pitchFamily="2" charset="2"/>
              <a:buNone/>
            </a:pPr>
            <a:r>
              <a:rPr lang="en-GB" sz="2200" b="1" dirty="0"/>
              <a:t>TYPES OF </a:t>
            </a:r>
            <a:r>
              <a:rPr lang="en-GB" sz="2200" b="1" dirty="0" err="1"/>
              <a:t>ISPMs</a:t>
            </a:r>
            <a:r>
              <a:rPr lang="en-GB" sz="2200" b="1" dirty="0"/>
              <a:t>:</a:t>
            </a:r>
          </a:p>
          <a:p>
            <a:r>
              <a:rPr lang="en-GB" sz="2200" dirty="0"/>
              <a:t>Reference Standards</a:t>
            </a:r>
          </a:p>
          <a:p>
            <a:pPr lvl="1"/>
            <a:r>
              <a:rPr lang="en-GB" sz="2200" dirty="0" smtClean="0"/>
              <a:t>Glossary of Phytosanitary Terms (ISPM 5)</a:t>
            </a:r>
          </a:p>
          <a:p>
            <a:pPr>
              <a:spcBef>
                <a:spcPct val="75000"/>
              </a:spcBef>
            </a:pPr>
            <a:r>
              <a:rPr lang="en-GB" sz="2200" dirty="0"/>
              <a:t>Concept Standards</a:t>
            </a:r>
          </a:p>
          <a:p>
            <a:pPr lvl="1"/>
            <a:r>
              <a:rPr lang="en-GB" sz="2200" dirty="0" smtClean="0"/>
              <a:t>Guidelines for Pest Risk Analysis (ISPM 2)</a:t>
            </a:r>
          </a:p>
          <a:p>
            <a:pPr>
              <a:spcBef>
                <a:spcPct val="75000"/>
              </a:spcBef>
            </a:pPr>
            <a:r>
              <a:rPr lang="en-GB" sz="2200" dirty="0"/>
              <a:t>Specific Standards</a:t>
            </a:r>
          </a:p>
          <a:p>
            <a:pPr lvl="1"/>
            <a:r>
              <a:rPr lang="en-US" sz="2200" dirty="0" err="1" smtClean="0"/>
              <a:t>Thrips</a:t>
            </a:r>
            <a:r>
              <a:rPr lang="en-US" sz="2200" dirty="0" smtClean="0"/>
              <a:t> </a:t>
            </a:r>
            <a:r>
              <a:rPr lang="en-US" sz="2200" dirty="0" err="1" smtClean="0"/>
              <a:t>palmi</a:t>
            </a:r>
            <a:r>
              <a:rPr lang="en-US" sz="2200" dirty="0" smtClean="0"/>
              <a:t> </a:t>
            </a:r>
            <a:r>
              <a:rPr lang="en-US" sz="2200" dirty="0" err="1" smtClean="0"/>
              <a:t>Karny</a:t>
            </a:r>
            <a:r>
              <a:rPr lang="en-US" sz="2200" dirty="0" smtClean="0"/>
              <a:t> (ISPM 27- Annex 01)</a:t>
            </a:r>
            <a:endParaRPr lang="en-GB" sz="2200" dirty="0" smtClean="0"/>
          </a:p>
        </p:txBody>
      </p:sp>
      <p:sp>
        <p:nvSpPr>
          <p:cNvPr id="5" name="Rectangle 2" descr="Papyrus"/>
          <p:cNvSpPr txBox="1">
            <a:spLocks noChangeArrowheads="1"/>
          </p:cNvSpPr>
          <p:nvPr/>
        </p:nvSpPr>
        <p:spPr bwMode="auto">
          <a:xfrm>
            <a:off x="856865" y="210022"/>
            <a:ext cx="7893423" cy="857250"/>
          </a:xfrm>
          <a:prstGeom prst="rect">
            <a:avLst/>
          </a:prstGeom>
        </p:spPr>
        <p:txBody>
          <a:bodyPr vert="horz" lIns="68580" tIns="34290" rIns="68580" bIns="34290" rtlCol="0" anchor="b">
            <a:normAutofit fontScale="97500" lnSpcReduction="10000"/>
          </a:bodyPr>
          <a:lstStyle>
            <a:lvl1pPr defTabSz="685800">
              <a:lnSpc>
                <a:spcPct val="90000"/>
              </a:lnSpc>
              <a:spcBef>
                <a:spcPct val="0"/>
              </a:spcBef>
              <a:buNone/>
              <a:defRPr sz="4000" b="1" baseline="0">
                <a:solidFill>
                  <a:schemeClr val="accent1"/>
                </a:solidFill>
                <a:latin typeface="+mj-lt"/>
                <a:ea typeface="+mj-ea"/>
                <a:cs typeface="+mj-cs"/>
              </a:defRPr>
            </a:lvl1pPr>
          </a:lstStyle>
          <a:p>
            <a:r>
              <a:rPr lang="en-US" sz="3000" dirty="0"/>
              <a:t>International Standards for Phytosanitary Measures (</a:t>
            </a:r>
            <a:r>
              <a:rPr lang="en-US" sz="3000" dirty="0" err="1"/>
              <a:t>ISPMs</a:t>
            </a:r>
            <a:r>
              <a:rPr lang="en-US" sz="3000" dirty="0"/>
              <a:t>)</a:t>
            </a:r>
          </a:p>
        </p:txBody>
      </p:sp>
    </p:spTree>
    <p:extLst>
      <p:ext uri="{BB962C8B-B14F-4D97-AF65-F5344CB8AC3E}">
        <p14:creationId xmlns:p14="http://schemas.microsoft.com/office/powerpoint/2010/main" val="34156218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8" fill="hold" grpId="0" nodeType="clickEffect">
                                  <p:stCondLst>
                                    <p:cond delay="0"/>
                                  </p:stCondLst>
                                  <p:childTnLst>
                                    <p:set>
                                      <p:cBhvr>
                                        <p:cTn id="6" dur="1" fill="hold">
                                          <p:stCondLst>
                                            <p:cond delay="0"/>
                                          </p:stCondLst>
                                        </p:cTn>
                                        <p:tgtEl>
                                          <p:spTgt spid="56323">
                                            <p:txEl>
                                              <p:pRg st="1" end="1"/>
                                            </p:txEl>
                                          </p:spTgt>
                                        </p:tgtEl>
                                        <p:attrNameLst>
                                          <p:attrName>style.visibility</p:attrName>
                                        </p:attrNameLst>
                                      </p:cBhvr>
                                      <p:to>
                                        <p:strVal val="visible"/>
                                      </p:to>
                                    </p:set>
                                    <p:animEffect transition="in" filter="slide(fromLeft)">
                                      <p:cBhvr>
                                        <p:cTn id="7" dur="500"/>
                                        <p:tgtEl>
                                          <p:spTgt spid="56323">
                                            <p:txEl>
                                              <p:pRg st="1" end="1"/>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6323">
                                            <p:txEl>
                                              <p:pRg st="2" end="2"/>
                                            </p:txEl>
                                          </p:spTgt>
                                        </p:tgtEl>
                                        <p:attrNameLst>
                                          <p:attrName>style.visibility</p:attrName>
                                        </p:attrNameLst>
                                      </p:cBhvr>
                                      <p:to>
                                        <p:strVal val="visible"/>
                                      </p:to>
                                    </p:set>
                                    <p:animEffect transition="in" filter="slide(fromLeft)">
                                      <p:cBhvr>
                                        <p:cTn id="12" dur="500"/>
                                        <p:tgtEl>
                                          <p:spTgt spid="56323">
                                            <p:txEl>
                                              <p:pRg st="2" end="2"/>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par>
                                <p:cTn id="13" presetID="12" presetClass="entr" presetSubtype="8" fill="hold" grpId="0" nodeType="withEffect">
                                  <p:stCondLst>
                                    <p:cond delay="0"/>
                                  </p:stCondLst>
                                  <p:childTnLst>
                                    <p:set>
                                      <p:cBhvr>
                                        <p:cTn id="14" dur="1" fill="hold">
                                          <p:stCondLst>
                                            <p:cond delay="0"/>
                                          </p:stCondLst>
                                        </p:cTn>
                                        <p:tgtEl>
                                          <p:spTgt spid="56323">
                                            <p:txEl>
                                              <p:pRg st="3" end="3"/>
                                            </p:txEl>
                                          </p:spTgt>
                                        </p:tgtEl>
                                        <p:attrNameLst>
                                          <p:attrName>style.visibility</p:attrName>
                                        </p:attrNameLst>
                                      </p:cBhvr>
                                      <p:to>
                                        <p:strVal val="visible"/>
                                      </p:to>
                                    </p:set>
                                    <p:animEffect transition="in" filter="slide(fromLeft)">
                                      <p:cBhvr>
                                        <p:cTn id="15" dur="500"/>
                                        <p:tgtEl>
                                          <p:spTgt spid="56323">
                                            <p:txEl>
                                              <p:pRg st="3" end="3"/>
                                            </p:txEl>
                                          </p:spTgt>
                                        </p:tgtEl>
                                      </p:cBhvr>
                                    </p:animEffect>
                                  </p:childTnLst>
                                  <p:subTnLst>
                                    <p:audio>
                                      <p:cMediaNode>
                                        <p:cTn display="0" masterRel="sameClick">
                                          <p:stCondLst>
                                            <p:cond evt="begin" delay="0">
                                              <p:tn val="13"/>
                                            </p:cond>
                                          </p:stCondLst>
                                          <p:endCondLst>
                                            <p:cond evt="onStopAudio" delay="0">
                                              <p:tgtEl>
                                                <p:sldTgt/>
                                              </p:tgtEl>
                                            </p:cond>
                                          </p:endCondLst>
                                        </p:cTn>
                                        <p:tgtEl>
                                          <p:sndTgt r:embed="rId2" name="CAMERA.WAV"/>
                                        </p:tgtEl>
                                      </p:cMediaNode>
                                    </p:audio>
                                  </p:subTnLst>
                                </p:cTn>
                              </p:par>
                            </p:childTnLst>
                          </p:cTn>
                        </p:par>
                      </p:childTnLst>
                    </p:cTn>
                  </p:par>
                  <p:par>
                    <p:cTn id="16" fill="hold">
                      <p:stCondLst>
                        <p:cond delay="indefinite"/>
                      </p:stCondLst>
                      <p:childTnLst>
                        <p:par>
                          <p:cTn id="17" fill="hold">
                            <p:stCondLst>
                              <p:cond delay="0"/>
                            </p:stCondLst>
                            <p:childTnLst>
                              <p:par>
                                <p:cTn id="18" presetID="12" presetClass="entr" presetSubtype="8" fill="hold" grpId="0" nodeType="clickEffect">
                                  <p:stCondLst>
                                    <p:cond delay="0"/>
                                  </p:stCondLst>
                                  <p:childTnLst>
                                    <p:set>
                                      <p:cBhvr>
                                        <p:cTn id="19" dur="1" fill="hold">
                                          <p:stCondLst>
                                            <p:cond delay="0"/>
                                          </p:stCondLst>
                                        </p:cTn>
                                        <p:tgtEl>
                                          <p:spTgt spid="56323">
                                            <p:txEl>
                                              <p:pRg st="4" end="4"/>
                                            </p:txEl>
                                          </p:spTgt>
                                        </p:tgtEl>
                                        <p:attrNameLst>
                                          <p:attrName>style.visibility</p:attrName>
                                        </p:attrNameLst>
                                      </p:cBhvr>
                                      <p:to>
                                        <p:strVal val="visible"/>
                                      </p:to>
                                    </p:set>
                                    <p:animEffect transition="in" filter="slide(fromLeft)">
                                      <p:cBhvr>
                                        <p:cTn id="20" dur="500"/>
                                        <p:tgtEl>
                                          <p:spTgt spid="56323">
                                            <p:txEl>
                                              <p:pRg st="4" end="4"/>
                                            </p:txEl>
                                          </p:spTgt>
                                        </p:tgtEl>
                                      </p:cBhvr>
                                    </p:animEffect>
                                  </p:childTnLst>
                                  <p:subTnLst>
                                    <p:audio>
                                      <p:cMediaNode>
                                        <p:cTn display="0" masterRel="sameClick">
                                          <p:stCondLst>
                                            <p:cond evt="begin" delay="0">
                                              <p:tn val="18"/>
                                            </p:cond>
                                          </p:stCondLst>
                                          <p:endCondLst>
                                            <p:cond evt="onStopAudio" delay="0">
                                              <p:tgtEl>
                                                <p:sldTgt/>
                                              </p:tgtEl>
                                            </p:cond>
                                          </p:endCondLst>
                                        </p:cTn>
                                        <p:tgtEl>
                                          <p:sndTgt r:embed="rId2" name="CAMERA.WAV"/>
                                        </p:tgtEl>
                                      </p:cMediaNode>
                                    </p:audio>
                                  </p:subTnLst>
                                </p:cTn>
                              </p:par>
                              <p:par>
                                <p:cTn id="21" presetID="12" presetClass="entr" presetSubtype="8" fill="hold" grpId="0" nodeType="withEffect">
                                  <p:stCondLst>
                                    <p:cond delay="0"/>
                                  </p:stCondLst>
                                  <p:childTnLst>
                                    <p:set>
                                      <p:cBhvr>
                                        <p:cTn id="22" dur="1" fill="hold">
                                          <p:stCondLst>
                                            <p:cond delay="0"/>
                                          </p:stCondLst>
                                        </p:cTn>
                                        <p:tgtEl>
                                          <p:spTgt spid="56323">
                                            <p:txEl>
                                              <p:pRg st="5" end="5"/>
                                            </p:txEl>
                                          </p:spTgt>
                                        </p:tgtEl>
                                        <p:attrNameLst>
                                          <p:attrName>style.visibility</p:attrName>
                                        </p:attrNameLst>
                                      </p:cBhvr>
                                      <p:to>
                                        <p:strVal val="visible"/>
                                      </p:to>
                                    </p:set>
                                    <p:animEffect transition="in" filter="slide(fromLeft)">
                                      <p:cBhvr>
                                        <p:cTn id="23" dur="500"/>
                                        <p:tgtEl>
                                          <p:spTgt spid="56323">
                                            <p:txEl>
                                              <p:pRg st="5" end="5"/>
                                            </p:txEl>
                                          </p:spTgt>
                                        </p:tgtEl>
                                      </p:cBhvr>
                                    </p:animEffect>
                                  </p:childTnLst>
                                  <p:subTnLst>
                                    <p:audio>
                                      <p:cMediaNode>
                                        <p:cTn display="0" masterRel="sameClick">
                                          <p:stCondLst>
                                            <p:cond evt="begin" delay="0">
                                              <p:tn val="21"/>
                                            </p:cond>
                                          </p:stCondLst>
                                          <p:endCondLst>
                                            <p:cond evt="onStopAudio" delay="0">
                                              <p:tgtEl>
                                                <p:sldTgt/>
                                              </p:tgtEl>
                                            </p:cond>
                                          </p:endCondLst>
                                        </p:cTn>
                                        <p:tgtEl>
                                          <p:sndTgt r:embed="rId2" name="CAMERA.WAV"/>
                                        </p:tgtEl>
                                      </p:cMediaNode>
                                    </p:audio>
                                  </p:subTnLst>
                                </p:cTn>
                              </p:par>
                            </p:childTnLst>
                          </p:cTn>
                        </p:par>
                      </p:childTnLst>
                    </p:cTn>
                  </p:par>
                  <p:par>
                    <p:cTn id="24" fill="hold">
                      <p:stCondLst>
                        <p:cond delay="indefinite"/>
                      </p:stCondLst>
                      <p:childTnLst>
                        <p:par>
                          <p:cTn id="25" fill="hold">
                            <p:stCondLst>
                              <p:cond delay="0"/>
                            </p:stCondLst>
                            <p:childTnLst>
                              <p:par>
                                <p:cTn id="26" presetID="12" presetClass="entr" presetSubtype="8" fill="hold" grpId="0" nodeType="clickEffect">
                                  <p:stCondLst>
                                    <p:cond delay="0"/>
                                  </p:stCondLst>
                                  <p:childTnLst>
                                    <p:set>
                                      <p:cBhvr>
                                        <p:cTn id="27" dur="1" fill="hold">
                                          <p:stCondLst>
                                            <p:cond delay="0"/>
                                          </p:stCondLst>
                                        </p:cTn>
                                        <p:tgtEl>
                                          <p:spTgt spid="56323">
                                            <p:txEl>
                                              <p:pRg st="6" end="6"/>
                                            </p:txEl>
                                          </p:spTgt>
                                        </p:tgtEl>
                                        <p:attrNameLst>
                                          <p:attrName>style.visibility</p:attrName>
                                        </p:attrNameLst>
                                      </p:cBhvr>
                                      <p:to>
                                        <p:strVal val="visible"/>
                                      </p:to>
                                    </p:set>
                                    <p:animEffect transition="in" filter="slide(fromLeft)">
                                      <p:cBhvr>
                                        <p:cTn id="28" dur="500"/>
                                        <p:tgtEl>
                                          <p:spTgt spid="56323">
                                            <p:txEl>
                                              <p:pRg st="6" end="6"/>
                                            </p:txEl>
                                          </p:spTgt>
                                        </p:tgtEl>
                                      </p:cBhvr>
                                    </p:animEffect>
                                  </p:childTnLst>
                                  <p:subTnLst>
                                    <p:audio>
                                      <p:cMediaNode>
                                        <p:cTn display="0" masterRel="sameClick">
                                          <p:stCondLst>
                                            <p:cond evt="begin" delay="0">
                                              <p:tn val="26"/>
                                            </p:cond>
                                          </p:stCondLst>
                                          <p:endCondLst>
                                            <p:cond evt="onStopAudio" delay="0">
                                              <p:tgtEl>
                                                <p:sldTgt/>
                                              </p:tgtEl>
                                            </p:cond>
                                          </p:endCondLst>
                                        </p:cTn>
                                        <p:tgtEl>
                                          <p:sndTgt r:embed="rId2" name="CAMERA.WAV"/>
                                        </p:tgtEl>
                                      </p:cMediaNode>
                                    </p:audio>
                                  </p:subTnLst>
                                </p:cTn>
                              </p:par>
                              <p:par>
                                <p:cTn id="29" presetID="12" presetClass="entr" presetSubtype="8" fill="hold" grpId="0" nodeType="withEffect">
                                  <p:stCondLst>
                                    <p:cond delay="0"/>
                                  </p:stCondLst>
                                  <p:childTnLst>
                                    <p:set>
                                      <p:cBhvr>
                                        <p:cTn id="30" dur="1" fill="hold">
                                          <p:stCondLst>
                                            <p:cond delay="0"/>
                                          </p:stCondLst>
                                        </p:cTn>
                                        <p:tgtEl>
                                          <p:spTgt spid="56323">
                                            <p:txEl>
                                              <p:pRg st="7" end="7"/>
                                            </p:txEl>
                                          </p:spTgt>
                                        </p:tgtEl>
                                        <p:attrNameLst>
                                          <p:attrName>style.visibility</p:attrName>
                                        </p:attrNameLst>
                                      </p:cBhvr>
                                      <p:to>
                                        <p:strVal val="visible"/>
                                      </p:to>
                                    </p:set>
                                    <p:animEffect transition="in" filter="slide(fromLeft)">
                                      <p:cBhvr>
                                        <p:cTn id="31" dur="500"/>
                                        <p:tgtEl>
                                          <p:spTgt spid="56323">
                                            <p:txEl>
                                              <p:pRg st="7" end="7"/>
                                            </p:txEl>
                                          </p:spTgt>
                                        </p:tgtEl>
                                      </p:cBhvr>
                                    </p:animEffect>
                                  </p:childTnLst>
                                  <p:subTnLst>
                                    <p:audio>
                                      <p:cMediaNode>
                                        <p:cTn display="0" masterRel="sameClick">
                                          <p:stCondLst>
                                            <p:cond evt="begin" delay="0">
                                              <p:tn val="29"/>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766481" y="301075"/>
            <a:ext cx="7839635" cy="857250"/>
          </a:xfrm>
          <a:noFill/>
        </p:spPr>
        <p:txBody>
          <a:bodyPr>
            <a:normAutofit/>
          </a:bodyPr>
          <a:lstStyle/>
          <a:p>
            <a:pPr eaLnBrk="1" hangingPunct="1"/>
            <a:r>
              <a:rPr lang="en-US" sz="3000" b="1" dirty="0"/>
              <a:t>International Plant Protection Convention (IPPC)</a:t>
            </a:r>
          </a:p>
        </p:txBody>
      </p:sp>
      <p:sp>
        <p:nvSpPr>
          <p:cNvPr id="13315" name="Rectangle 3"/>
          <p:cNvSpPr>
            <a:spLocks noGrp="1" noChangeArrowheads="1"/>
          </p:cNvSpPr>
          <p:nvPr>
            <p:ph idx="1"/>
          </p:nvPr>
        </p:nvSpPr>
        <p:spPr>
          <a:xfrm>
            <a:off x="867335" y="1498789"/>
            <a:ext cx="7637929" cy="2750481"/>
          </a:xfrm>
        </p:spPr>
        <p:txBody>
          <a:bodyPr>
            <a:normAutofit fontScale="92500" lnSpcReduction="10000"/>
          </a:bodyPr>
          <a:lstStyle/>
          <a:p>
            <a:pPr algn="just" eaLnBrk="1" hangingPunct="1">
              <a:lnSpc>
                <a:spcPct val="90000"/>
              </a:lnSpc>
              <a:buFont typeface="Wingdings" panose="05000000000000000000" pitchFamily="2" charset="2"/>
              <a:buChar char="§"/>
            </a:pPr>
            <a:r>
              <a:rPr lang="en-US" sz="2200" dirty="0">
                <a:latin typeface="Calibri" panose="020F0502020204030204" pitchFamily="34" charset="0"/>
              </a:rPr>
              <a:t>Approved in 1951 (based on an earlier Convention of 1929). Revised in 1997 to align the text with the SPS Agreement.</a:t>
            </a:r>
          </a:p>
          <a:p>
            <a:pPr algn="just" eaLnBrk="1" hangingPunct="1">
              <a:lnSpc>
                <a:spcPct val="90000"/>
              </a:lnSpc>
              <a:buFont typeface="Wingdings" panose="05000000000000000000" pitchFamily="2" charset="2"/>
              <a:buChar char="§"/>
            </a:pPr>
            <a:r>
              <a:rPr lang="en-US" sz="2200" dirty="0">
                <a:latin typeface="Calibri" panose="020F0502020204030204" pitchFamily="34" charset="0"/>
              </a:rPr>
              <a:t>It is an international agreement, binding to parties.</a:t>
            </a:r>
          </a:p>
          <a:p>
            <a:pPr algn="just" eaLnBrk="1" hangingPunct="1">
              <a:lnSpc>
                <a:spcPct val="90000"/>
              </a:lnSpc>
              <a:buFont typeface="Wingdings" panose="05000000000000000000" pitchFamily="2" charset="2"/>
              <a:buChar char="§"/>
            </a:pPr>
            <a:r>
              <a:rPr lang="en-US" sz="2200" dirty="0">
                <a:latin typeface="Calibri" panose="020F0502020204030204" pitchFamily="34" charset="0"/>
              </a:rPr>
              <a:t>Obligations under the IPPC are consistent and complementary to the WTO-SPS Agreement.</a:t>
            </a:r>
          </a:p>
          <a:p>
            <a:pPr algn="just" eaLnBrk="1" hangingPunct="1">
              <a:lnSpc>
                <a:spcPct val="90000"/>
              </a:lnSpc>
              <a:buFont typeface="Wingdings" panose="05000000000000000000" pitchFamily="2" charset="2"/>
              <a:buChar char="§"/>
            </a:pPr>
            <a:r>
              <a:rPr lang="en-US" sz="2200" dirty="0">
                <a:latin typeface="Calibri" panose="020F0502020204030204" pitchFamily="34" charset="0"/>
              </a:rPr>
              <a:t>The IPPC embraces the principles of sovereignty, tempered by the principles of necessity, proportionality and minimum impact, cooperation among countries and non-discrimination.</a:t>
            </a:r>
          </a:p>
          <a:p>
            <a:pPr eaLnBrk="1" hangingPunct="1">
              <a:lnSpc>
                <a:spcPct val="90000"/>
              </a:lnSpc>
              <a:buFont typeface="Arial" panose="020B0604020202020204" pitchFamily="34" charset="0"/>
              <a:buChar char="•"/>
            </a:pPr>
            <a:endParaRPr lang="en-US" sz="1200" dirty="0">
              <a:latin typeface="Calibri" pitchFamily="34" charset="0"/>
            </a:endParaRPr>
          </a:p>
        </p:txBody>
      </p:sp>
    </p:spTree>
    <p:extLst>
      <p:ext uri="{BB962C8B-B14F-4D97-AF65-F5344CB8AC3E}">
        <p14:creationId xmlns:p14="http://schemas.microsoft.com/office/powerpoint/2010/main" val="709386160"/>
      </p:ext>
    </p:extLst>
  </p:cSld>
  <p:clrMapOvr>
    <a:masterClrMapping/>
  </p:clrMapOvr>
  <p:transition advClick="0"/>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6565" y="263200"/>
            <a:ext cx="6172200" cy="857250"/>
          </a:xfrm>
        </p:spPr>
        <p:txBody>
          <a:bodyPr>
            <a:normAutofit fontScale="90000"/>
          </a:bodyPr>
          <a:lstStyle/>
          <a:p>
            <a:r>
              <a:rPr lang="en-US" sz="2900" b="1" dirty="0" smtClean="0"/>
              <a:t>Obligations </a:t>
            </a:r>
            <a:r>
              <a:rPr lang="en-US" sz="2900" b="1" dirty="0"/>
              <a:t>resulting from </a:t>
            </a:r>
            <a:r>
              <a:rPr lang="en-US" sz="2900" b="1" dirty="0" smtClean="0"/>
              <a:t>ISPMs relevant for the regulatory framework</a:t>
            </a:r>
            <a:endParaRPr lang="en-US" sz="2900" b="1" dirty="0"/>
          </a:p>
        </p:txBody>
      </p:sp>
      <p:sp>
        <p:nvSpPr>
          <p:cNvPr id="3" name="Content Placeholder 2"/>
          <p:cNvSpPr>
            <a:spLocks noGrp="1"/>
          </p:cNvSpPr>
          <p:nvPr>
            <p:ph idx="1"/>
          </p:nvPr>
        </p:nvSpPr>
        <p:spPr>
          <a:xfrm>
            <a:off x="1669612" y="1363968"/>
            <a:ext cx="6217087" cy="3292078"/>
          </a:xfrm>
        </p:spPr>
        <p:txBody>
          <a:bodyPr/>
          <a:lstStyle/>
          <a:p>
            <a:pPr>
              <a:lnSpc>
                <a:spcPct val="100000"/>
              </a:lnSpc>
              <a:spcBef>
                <a:spcPts val="900"/>
              </a:spcBef>
            </a:pPr>
            <a:r>
              <a:rPr lang="en-US" sz="2500" dirty="0"/>
              <a:t>General principles (ISPM 1)</a:t>
            </a:r>
          </a:p>
          <a:p>
            <a:pPr>
              <a:lnSpc>
                <a:spcPct val="100000"/>
              </a:lnSpc>
              <a:spcBef>
                <a:spcPts val="900"/>
              </a:spcBef>
            </a:pPr>
            <a:r>
              <a:rPr lang="en-US" sz="2500" dirty="0"/>
              <a:t>Clarification of concepts (ISPM 5)</a:t>
            </a:r>
          </a:p>
          <a:p>
            <a:pPr>
              <a:lnSpc>
                <a:spcPct val="100000"/>
              </a:lnSpc>
              <a:spcBef>
                <a:spcPts val="900"/>
              </a:spcBef>
            </a:pPr>
            <a:r>
              <a:rPr lang="en-US" sz="2500" dirty="0"/>
              <a:t>Certification (ISPM 1, 7, 32)</a:t>
            </a:r>
          </a:p>
          <a:p>
            <a:pPr>
              <a:lnSpc>
                <a:spcPct val="100000"/>
              </a:lnSpc>
              <a:spcBef>
                <a:spcPts val="900"/>
              </a:spcBef>
            </a:pPr>
            <a:r>
              <a:rPr lang="en-US" sz="2500" dirty="0"/>
              <a:t>Reporting duties (ISPM 8,13, 16, 17) </a:t>
            </a:r>
          </a:p>
          <a:p>
            <a:pPr>
              <a:lnSpc>
                <a:spcPct val="100000"/>
              </a:lnSpc>
              <a:spcBef>
                <a:spcPts val="900"/>
              </a:spcBef>
            </a:pPr>
            <a:endParaRPr lang="en-US" sz="2400" dirty="0"/>
          </a:p>
        </p:txBody>
      </p:sp>
    </p:spTree>
    <p:extLst>
      <p:ext uri="{BB962C8B-B14F-4D97-AF65-F5344CB8AC3E}">
        <p14:creationId xmlns:p14="http://schemas.microsoft.com/office/powerpoint/2010/main" val="318928895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99247" y="907651"/>
            <a:ext cx="7920318" cy="861656"/>
          </a:xfrm>
        </p:spPr>
        <p:txBody>
          <a:bodyPr/>
          <a:lstStyle/>
          <a:p>
            <a:pPr>
              <a:buNone/>
            </a:pPr>
            <a:r>
              <a:rPr lang="en-US" b="1" dirty="0">
                <a:solidFill>
                  <a:schemeClr val="accent1">
                    <a:lumMod val="50000"/>
                  </a:schemeClr>
                </a:solidFill>
                <a:latin typeface="+mj-lt"/>
              </a:rPr>
              <a:t>Aim: </a:t>
            </a:r>
            <a:r>
              <a:rPr lang="en-US" dirty="0">
                <a:solidFill>
                  <a:schemeClr val="accent1">
                    <a:lumMod val="50000"/>
                  </a:schemeClr>
                </a:solidFill>
                <a:latin typeface="+mj-lt"/>
              </a:rPr>
              <a:t>reduce or eliminate use of unjustifiable phytosanitary measures as barriers to trade</a:t>
            </a:r>
          </a:p>
          <a:p>
            <a:endParaRPr lang="en-US" dirty="0">
              <a:solidFill>
                <a:schemeClr val="accent1">
                  <a:lumMod val="50000"/>
                </a:schemeClr>
              </a:solidFill>
              <a:latin typeface="+mj-lt"/>
            </a:endParaRPr>
          </a:p>
        </p:txBody>
      </p:sp>
      <p:sp>
        <p:nvSpPr>
          <p:cNvPr id="7" name="Rectangle 3"/>
          <p:cNvSpPr txBox="1">
            <a:spLocks noChangeArrowheads="1"/>
          </p:cNvSpPr>
          <p:nvPr/>
        </p:nvSpPr>
        <p:spPr bwMode="auto">
          <a:xfrm>
            <a:off x="934571" y="1111522"/>
            <a:ext cx="6025028" cy="2471555"/>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p>
            <a:pPr marL="204788" indent="-204788" defTabSz="685800" fontAlgn="base">
              <a:spcBef>
                <a:spcPct val="20000"/>
              </a:spcBef>
              <a:spcAft>
                <a:spcPct val="0"/>
              </a:spcAft>
              <a:buClr>
                <a:srgbClr val="0BD0D9"/>
              </a:buClr>
              <a:buSzPct val="95000"/>
              <a:buFont typeface="Wingdings 2" pitchFamily="18" charset="2"/>
              <a:buChar char=""/>
              <a:defRPr/>
            </a:pPr>
            <a:endParaRPr lang="en-US" sz="1500" dirty="0">
              <a:latin typeface="Calibri" pitchFamily="34" charset="0"/>
            </a:endParaRPr>
          </a:p>
          <a:p>
            <a:pPr marL="204788" indent="-204788" defTabSz="685800" fontAlgn="base">
              <a:spcBef>
                <a:spcPct val="20000"/>
              </a:spcBef>
              <a:spcAft>
                <a:spcPct val="0"/>
              </a:spcAft>
              <a:buClr>
                <a:srgbClr val="0BD0D9"/>
              </a:buClr>
              <a:buSzPct val="95000"/>
              <a:buFont typeface="Wingdings 2" pitchFamily="18" charset="2"/>
              <a:buChar char=""/>
              <a:defRPr/>
            </a:pPr>
            <a:endParaRPr lang="en-US" sz="1500" dirty="0">
              <a:latin typeface="Calibri" pitchFamily="34" charset="0"/>
            </a:endParaRPr>
          </a:p>
          <a:p>
            <a:pPr marL="204788" indent="-204788">
              <a:spcBef>
                <a:spcPct val="20000"/>
              </a:spcBef>
              <a:buClr>
                <a:srgbClr val="0BD0D9"/>
              </a:buClr>
              <a:buSzPct val="95000"/>
              <a:buFont typeface="Wingdings 2" pitchFamily="18" charset="2"/>
              <a:buChar char=""/>
            </a:pPr>
            <a:r>
              <a:rPr lang="en-US" sz="1700" dirty="0"/>
              <a:t>Sovereignty</a:t>
            </a:r>
          </a:p>
          <a:p>
            <a:pPr marL="204788" indent="-204788">
              <a:spcBef>
                <a:spcPct val="20000"/>
              </a:spcBef>
              <a:buClr>
                <a:srgbClr val="0BD0D9"/>
              </a:buClr>
              <a:buSzPct val="95000"/>
              <a:buFont typeface="Wingdings 2" pitchFamily="18" charset="2"/>
              <a:buChar char=""/>
            </a:pPr>
            <a:r>
              <a:rPr lang="en-US" sz="1700" dirty="0"/>
              <a:t>Necessity</a:t>
            </a:r>
          </a:p>
          <a:p>
            <a:pPr marL="204788" indent="-204788">
              <a:spcBef>
                <a:spcPct val="20000"/>
              </a:spcBef>
              <a:buClr>
                <a:srgbClr val="0BD0D9"/>
              </a:buClr>
              <a:buSzPct val="95000"/>
              <a:buFont typeface="Wingdings 2" pitchFamily="18" charset="2"/>
              <a:buChar char=""/>
            </a:pPr>
            <a:r>
              <a:rPr lang="en-US" sz="1700" dirty="0"/>
              <a:t>Managed risk</a:t>
            </a:r>
          </a:p>
          <a:p>
            <a:pPr marL="204788" indent="-204788">
              <a:spcBef>
                <a:spcPct val="20000"/>
              </a:spcBef>
              <a:buClr>
                <a:srgbClr val="0BD0D9"/>
              </a:buClr>
              <a:buSzPct val="95000"/>
              <a:buFont typeface="Wingdings 2" pitchFamily="18" charset="2"/>
              <a:buChar char=""/>
            </a:pPr>
            <a:r>
              <a:rPr lang="en-US" sz="1700" dirty="0"/>
              <a:t>Minimal impact</a:t>
            </a:r>
          </a:p>
          <a:p>
            <a:pPr marL="204788" indent="-204788">
              <a:spcBef>
                <a:spcPct val="20000"/>
              </a:spcBef>
              <a:buClr>
                <a:srgbClr val="0BD0D9"/>
              </a:buClr>
              <a:buSzPct val="95000"/>
              <a:buFont typeface="Wingdings 2" pitchFamily="18" charset="2"/>
              <a:buChar char=""/>
            </a:pPr>
            <a:r>
              <a:rPr lang="en-US" sz="1700" dirty="0"/>
              <a:t>Transparency</a:t>
            </a:r>
          </a:p>
          <a:p>
            <a:pPr marL="204788" indent="-204788">
              <a:spcBef>
                <a:spcPct val="20000"/>
              </a:spcBef>
              <a:buClr>
                <a:srgbClr val="0BD0D9"/>
              </a:buClr>
              <a:buSzPct val="95000"/>
              <a:buFont typeface="Wingdings 2" pitchFamily="18" charset="2"/>
              <a:buChar char=""/>
            </a:pPr>
            <a:r>
              <a:rPr lang="en-US" sz="1700" dirty="0"/>
              <a:t>Harmonization</a:t>
            </a:r>
          </a:p>
          <a:p>
            <a:pPr marL="204788" indent="-204788">
              <a:spcBef>
                <a:spcPct val="20000"/>
              </a:spcBef>
              <a:buClr>
                <a:srgbClr val="0BD0D9"/>
              </a:buClr>
              <a:buSzPct val="95000"/>
              <a:buFont typeface="Wingdings 2" pitchFamily="18" charset="2"/>
              <a:buChar char=""/>
            </a:pPr>
            <a:r>
              <a:rPr lang="en-US" sz="1700" dirty="0"/>
              <a:t>Non-discrimination</a:t>
            </a:r>
          </a:p>
          <a:p>
            <a:pPr marL="204788" indent="-204788">
              <a:spcBef>
                <a:spcPct val="20000"/>
              </a:spcBef>
              <a:buClr>
                <a:srgbClr val="0BD0D9"/>
              </a:buClr>
              <a:buSzPct val="95000"/>
              <a:buFont typeface="Wingdings 2" pitchFamily="18" charset="2"/>
              <a:buChar char=""/>
            </a:pPr>
            <a:r>
              <a:rPr lang="en-US" sz="1700" dirty="0"/>
              <a:t>Technical justification</a:t>
            </a:r>
          </a:p>
          <a:p>
            <a:pPr marL="204788" indent="-204788">
              <a:spcBef>
                <a:spcPct val="20000"/>
              </a:spcBef>
              <a:buClr>
                <a:srgbClr val="0BD0D9"/>
              </a:buClr>
              <a:buSzPct val="95000"/>
              <a:buFont typeface="Wingdings 2" pitchFamily="18" charset="2"/>
              <a:buChar char=""/>
            </a:pPr>
            <a:r>
              <a:rPr lang="en-US" sz="1700" dirty="0"/>
              <a:t>Cooperation</a:t>
            </a:r>
          </a:p>
          <a:p>
            <a:pPr marL="204788" indent="-204788" defTabSz="685800" fontAlgn="base">
              <a:spcBef>
                <a:spcPct val="20000"/>
              </a:spcBef>
              <a:spcAft>
                <a:spcPct val="0"/>
              </a:spcAft>
              <a:buClr>
                <a:srgbClr val="0BD0D9"/>
              </a:buClr>
              <a:buSzPct val="95000"/>
              <a:buFont typeface="Wingdings 2" pitchFamily="18" charset="2"/>
              <a:buChar char=""/>
              <a:defRPr/>
            </a:pPr>
            <a:r>
              <a:rPr lang="en-US" sz="1700" dirty="0"/>
              <a:t>Equivalence</a:t>
            </a:r>
          </a:p>
          <a:p>
            <a:pPr marL="204788" indent="-204788" defTabSz="685800" fontAlgn="base">
              <a:spcBef>
                <a:spcPct val="20000"/>
              </a:spcBef>
              <a:spcAft>
                <a:spcPct val="0"/>
              </a:spcAft>
              <a:buClr>
                <a:srgbClr val="0BD0D9"/>
              </a:buClr>
              <a:buSzPct val="95000"/>
              <a:defRPr/>
            </a:pPr>
            <a:endParaRPr lang="en-GB" sz="1500" dirty="0">
              <a:latin typeface="Calibri" pitchFamily="34" charset="0"/>
            </a:endParaRPr>
          </a:p>
        </p:txBody>
      </p:sp>
      <p:sp>
        <p:nvSpPr>
          <p:cNvPr id="4" name="TextBox 3"/>
          <p:cNvSpPr txBox="1"/>
          <p:nvPr/>
        </p:nvSpPr>
        <p:spPr>
          <a:xfrm>
            <a:off x="3691218" y="1651655"/>
            <a:ext cx="5163671" cy="1323439"/>
          </a:xfrm>
          <a:prstGeom prst="rect">
            <a:avLst/>
          </a:prstGeom>
          <a:noFill/>
        </p:spPr>
        <p:txBody>
          <a:bodyPr wrap="square" rtlCol="0" anchor="t">
            <a:spAutoFit/>
          </a:bodyPr>
          <a:lstStyle/>
          <a:p>
            <a:r>
              <a:rPr lang="en-US" sz="2000" i="1" dirty="0">
                <a:solidFill>
                  <a:srgbClr val="FF0000"/>
                </a:solidFill>
              </a:rPr>
              <a:t>Discussion:</a:t>
            </a:r>
            <a:endParaRPr lang="es-ES" sz="2000" i="1" dirty="0">
              <a:solidFill>
                <a:srgbClr val="FF0000"/>
              </a:solidFill>
            </a:endParaRPr>
          </a:p>
          <a:p>
            <a:pPr marL="214313" indent="-214313">
              <a:buFont typeface="Arial" panose="020B0604020202020204" pitchFamily="34" charset="0"/>
              <a:buChar char="•"/>
            </a:pPr>
            <a:r>
              <a:rPr lang="en-US" sz="2000" i="1" dirty="0">
                <a:solidFill>
                  <a:srgbClr val="FF0000"/>
                </a:solidFill>
              </a:rPr>
              <a:t>To which extent these principles are aligned with the SPS Agreement?</a:t>
            </a:r>
          </a:p>
          <a:p>
            <a:pPr marL="214313" indent="-214313">
              <a:buFont typeface="Arial" panose="020B0604020202020204" pitchFamily="34" charset="0"/>
              <a:buChar char="•"/>
            </a:pPr>
            <a:r>
              <a:rPr lang="en-US" sz="2000" i="1" dirty="0">
                <a:solidFill>
                  <a:srgbClr val="FF0000"/>
                </a:solidFill>
              </a:rPr>
              <a:t>Is there some difference in scope</a:t>
            </a:r>
            <a:r>
              <a:rPr lang="en-US" sz="2000" i="1" dirty="0" smtClean="0">
                <a:solidFill>
                  <a:srgbClr val="FF0000"/>
                </a:solidFill>
              </a:rPr>
              <a:t>?</a:t>
            </a:r>
            <a:endParaRPr lang="en-US" sz="2000" i="1" dirty="0">
              <a:solidFill>
                <a:srgbClr val="FF0000"/>
              </a:solidFill>
            </a:endParaRPr>
          </a:p>
        </p:txBody>
      </p:sp>
      <p:sp>
        <p:nvSpPr>
          <p:cNvPr id="9" name="Title 1"/>
          <p:cNvSpPr txBox="1">
            <a:spLocks/>
          </p:cNvSpPr>
          <p:nvPr/>
        </p:nvSpPr>
        <p:spPr>
          <a:xfrm>
            <a:off x="853888" y="76267"/>
            <a:ext cx="8001001" cy="832950"/>
          </a:xfrm>
          <a:prstGeom prst="rect">
            <a:avLst/>
          </a:prstGeom>
        </p:spPr>
        <p:txBody>
          <a:bodyPr vert="horz" lIns="68580" tIns="34290" rIns="68580" bIns="34290" rtlCol="0" anchor="ctr">
            <a:normAutofit/>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pPr lvl="0">
              <a:spcBef>
                <a:spcPct val="20000"/>
              </a:spcBef>
              <a:buClr>
                <a:srgbClr val="0BD0D9"/>
              </a:buClr>
              <a:buSzPct val="95000"/>
            </a:pPr>
            <a:r>
              <a:rPr lang="en-US" sz="2700" b="1" dirty="0" smtClean="0"/>
              <a:t>ISPM </a:t>
            </a:r>
            <a:r>
              <a:rPr lang="en-US" sz="2700" b="1" dirty="0"/>
              <a:t>1 - Basic principles </a:t>
            </a:r>
          </a:p>
        </p:txBody>
      </p:sp>
    </p:spTree>
    <p:extLst>
      <p:ext uri="{BB962C8B-B14F-4D97-AF65-F5344CB8AC3E}">
        <p14:creationId xmlns:p14="http://schemas.microsoft.com/office/powerpoint/2010/main" val="299362382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225272"/>
            <a:ext cx="6172200" cy="857250"/>
          </a:xfrm>
        </p:spPr>
        <p:txBody>
          <a:bodyPr>
            <a:normAutofit fontScale="90000"/>
          </a:bodyPr>
          <a:lstStyle/>
          <a:p>
            <a:r>
              <a:rPr lang="en-US" sz="3600" b="1" dirty="0"/>
              <a:t>ISPM 5: </a:t>
            </a:r>
            <a:r>
              <a:rPr lang="en-US" sz="3600" b="1" dirty="0" smtClean="0"/>
              <a:t>Clarification </a:t>
            </a:r>
            <a:r>
              <a:rPr lang="en-US" sz="3600" b="1" dirty="0"/>
              <a:t>of concepts</a:t>
            </a:r>
          </a:p>
        </p:txBody>
      </p:sp>
      <p:sp>
        <p:nvSpPr>
          <p:cNvPr id="6" name="Content Placeholder 2"/>
          <p:cNvSpPr>
            <a:spLocks noGrp="1"/>
          </p:cNvSpPr>
          <p:nvPr>
            <p:ph sz="half" idx="1"/>
          </p:nvPr>
        </p:nvSpPr>
        <p:spPr>
          <a:xfrm>
            <a:off x="968187" y="901507"/>
            <a:ext cx="7853083" cy="3506447"/>
          </a:xfrm>
        </p:spPr>
        <p:txBody>
          <a:bodyPr>
            <a:normAutofit lnSpcReduction="10000"/>
          </a:bodyPr>
          <a:lstStyle/>
          <a:p>
            <a:endParaRPr lang="en-US" sz="1500" dirty="0"/>
          </a:p>
          <a:p>
            <a:pPr algn="just"/>
            <a:r>
              <a:rPr lang="en-US" sz="2200" dirty="0"/>
              <a:t>ISPM 5: Definitions</a:t>
            </a:r>
          </a:p>
          <a:p>
            <a:pPr marL="0" indent="0" algn="just">
              <a:buNone/>
            </a:pPr>
            <a:r>
              <a:rPr lang="en-US" sz="2200" dirty="0" smtClean="0"/>
              <a:t>Phytosanitary </a:t>
            </a:r>
            <a:r>
              <a:rPr lang="en-US" sz="2200" dirty="0"/>
              <a:t>measure, regulated product, emergency measure, official control, pest, quarantine pest, non-regulated quarantine pest, technically justified</a:t>
            </a:r>
          </a:p>
          <a:p>
            <a:pPr marL="0" indent="0" algn="just">
              <a:buNone/>
            </a:pPr>
            <a:endParaRPr lang="en-US" sz="2200" dirty="0" smtClean="0"/>
          </a:p>
          <a:p>
            <a:pPr marL="0" indent="0" algn="just">
              <a:buNone/>
            </a:pPr>
            <a:r>
              <a:rPr lang="en-US" sz="2200" dirty="0" smtClean="0">
                <a:solidFill>
                  <a:srgbClr val="FF0000"/>
                </a:solidFill>
              </a:rPr>
              <a:t>Group Exercise </a:t>
            </a:r>
          </a:p>
          <a:p>
            <a:pPr marL="0" indent="0" algn="just">
              <a:buNone/>
            </a:pPr>
            <a:r>
              <a:rPr lang="en-US" sz="2200" dirty="0" smtClean="0"/>
              <a:t>In groups, verify in ISPM 5 the concept of</a:t>
            </a:r>
            <a:endParaRPr lang="en-US" sz="2200" dirty="0"/>
          </a:p>
          <a:p>
            <a:pPr algn="just"/>
            <a:r>
              <a:rPr lang="en-US" sz="2200" dirty="0" smtClean="0"/>
              <a:t>“</a:t>
            </a:r>
            <a:r>
              <a:rPr lang="en-US" sz="2200" dirty="0"/>
              <a:t>Potential economic importance</a:t>
            </a:r>
            <a:r>
              <a:rPr lang="en-US" sz="2200" dirty="0" smtClean="0"/>
              <a:t>”</a:t>
            </a:r>
          </a:p>
          <a:p>
            <a:pPr algn="just"/>
            <a:r>
              <a:rPr lang="en-US" sz="2200" dirty="0" smtClean="0"/>
              <a:t>Invasive Alien Species (in CBD and the IPPC)</a:t>
            </a:r>
            <a:endParaRPr lang="en-US" sz="2200" dirty="0"/>
          </a:p>
          <a:p>
            <a:pPr lvl="3">
              <a:buFontTx/>
              <a:buChar char="-"/>
            </a:pPr>
            <a:endParaRPr lang="en-US" sz="750" i="1" dirty="0"/>
          </a:p>
          <a:p>
            <a:pPr lvl="2"/>
            <a:endParaRPr lang="en-US" sz="1200" dirty="0"/>
          </a:p>
          <a:p>
            <a:endParaRPr lang="en-US" sz="1500" dirty="0"/>
          </a:p>
        </p:txBody>
      </p:sp>
    </p:spTree>
    <p:extLst>
      <p:ext uri="{BB962C8B-B14F-4D97-AF65-F5344CB8AC3E}">
        <p14:creationId xmlns:p14="http://schemas.microsoft.com/office/powerpoint/2010/main" val="36213916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a:spLocks noGrp="1"/>
          </p:cNvSpPr>
          <p:nvPr>
            <p:ph sz="half" idx="1"/>
          </p:nvPr>
        </p:nvSpPr>
        <p:spPr>
          <a:xfrm>
            <a:off x="941645" y="901508"/>
            <a:ext cx="7805667" cy="1404156"/>
          </a:xfrm>
        </p:spPr>
        <p:txBody>
          <a:bodyPr>
            <a:normAutofit/>
          </a:bodyPr>
          <a:lstStyle/>
          <a:p>
            <a:endParaRPr lang="en-US" sz="1500" dirty="0"/>
          </a:p>
          <a:p>
            <a:pPr algn="just"/>
            <a:r>
              <a:rPr lang="en-US" sz="2000" dirty="0"/>
              <a:t>ISPM 16: </a:t>
            </a:r>
            <a:r>
              <a:rPr lang="en-US" sz="2000" b="1" i="1" dirty="0"/>
              <a:t>Regulated non-quarantine pests: concept and application</a:t>
            </a:r>
          </a:p>
          <a:p>
            <a:pPr marL="204788" lvl="2" indent="-204788" algn="just">
              <a:buClr>
                <a:srgbClr val="0BD0D9"/>
              </a:buClr>
              <a:buSzPct val="95000"/>
              <a:buNone/>
            </a:pPr>
            <a:r>
              <a:rPr lang="en-US" sz="2000" i="1" dirty="0"/>
              <a:t>	Definition of regulated non-quarantine pest versus definition of quarantine pest</a:t>
            </a:r>
          </a:p>
          <a:p>
            <a:pPr marL="204788" lvl="2" indent="-204788">
              <a:buClr>
                <a:srgbClr val="0BD0D9"/>
              </a:buClr>
              <a:buSzPct val="95000"/>
              <a:buNone/>
            </a:pPr>
            <a:endParaRPr lang="en-US" sz="1200" i="1" dirty="0"/>
          </a:p>
          <a:p>
            <a:endParaRPr lang="en-US" sz="1500" b="1" i="1" dirty="0"/>
          </a:p>
          <a:p>
            <a:pPr lvl="3">
              <a:buFontTx/>
              <a:buChar char="-"/>
            </a:pPr>
            <a:endParaRPr lang="en-US" sz="750" i="1" dirty="0"/>
          </a:p>
          <a:p>
            <a:pPr lvl="2"/>
            <a:endParaRPr lang="en-US" sz="1200" dirty="0"/>
          </a:p>
          <a:p>
            <a:endParaRPr lang="en-US" sz="1500" dirty="0"/>
          </a:p>
        </p:txBody>
      </p:sp>
      <p:pic>
        <p:nvPicPr>
          <p:cNvPr id="10" name="Picture 2"/>
          <p:cNvPicPr>
            <a:picLocks noChangeAspect="1" noChangeArrowheads="1"/>
          </p:cNvPicPr>
          <p:nvPr/>
        </p:nvPicPr>
        <p:blipFill>
          <a:blip r:embed="rId2" cstate="print"/>
          <a:srcRect/>
          <a:stretch>
            <a:fillRect/>
          </a:stretch>
        </p:blipFill>
        <p:spPr bwMode="auto">
          <a:xfrm>
            <a:off x="1549159" y="2379623"/>
            <a:ext cx="6462706" cy="2010842"/>
          </a:xfrm>
          <a:prstGeom prst="rect">
            <a:avLst/>
          </a:prstGeom>
          <a:noFill/>
          <a:ln w="9525">
            <a:noFill/>
            <a:miter lim="800000"/>
            <a:headEnd/>
            <a:tailEnd/>
          </a:ln>
        </p:spPr>
      </p:pic>
      <p:sp>
        <p:nvSpPr>
          <p:cNvPr id="7" name="Title 1"/>
          <p:cNvSpPr txBox="1">
            <a:spLocks/>
          </p:cNvSpPr>
          <p:nvPr/>
        </p:nvSpPr>
        <p:spPr>
          <a:xfrm>
            <a:off x="1143000" y="225272"/>
            <a:ext cx="6172200" cy="857250"/>
          </a:xfrm>
          <a:prstGeom prst="rect">
            <a:avLst/>
          </a:prstGeom>
        </p:spPr>
        <p:txBody>
          <a:bodyPr vert="horz" lIns="91440" tIns="45720" rIns="91440" bIns="45720" rtlCol="0" anchor="ctr">
            <a:normAutofit fontScale="97500"/>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r>
              <a:rPr lang="en-US" sz="3600" b="1" smtClean="0"/>
              <a:t>ISPM 5: Clarification of concepts</a:t>
            </a:r>
            <a:endParaRPr lang="en-US" sz="3600" b="1" dirty="0"/>
          </a:p>
        </p:txBody>
      </p:sp>
    </p:spTree>
    <p:extLst>
      <p:ext uri="{BB962C8B-B14F-4D97-AF65-F5344CB8AC3E}">
        <p14:creationId xmlns:p14="http://schemas.microsoft.com/office/powerpoint/2010/main" val="343740428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62318" y="252830"/>
            <a:ext cx="6642030" cy="857250"/>
          </a:xfrm>
        </p:spPr>
        <p:txBody>
          <a:bodyPr>
            <a:normAutofit fontScale="90000"/>
          </a:bodyPr>
          <a:lstStyle/>
          <a:p>
            <a:r>
              <a:rPr lang="en-US" sz="2700" b="1" dirty="0"/>
              <a:t>Phytosanitary certification</a:t>
            </a:r>
            <a:br>
              <a:rPr lang="en-US" sz="2700" b="1" dirty="0"/>
            </a:br>
            <a:r>
              <a:rPr lang="en-US" sz="2400" b="1" dirty="0"/>
              <a:t>ISPM 7 Phytosanitary certification System</a:t>
            </a:r>
            <a:br>
              <a:rPr lang="en-US" sz="2400" b="1" dirty="0"/>
            </a:br>
            <a:r>
              <a:rPr lang="en-US" sz="2400" b="1" dirty="0"/>
              <a:t>ISPM 12 revised version 2011 </a:t>
            </a:r>
          </a:p>
        </p:txBody>
      </p:sp>
      <p:sp>
        <p:nvSpPr>
          <p:cNvPr id="3" name="Content Placeholder 2"/>
          <p:cNvSpPr>
            <a:spLocks noGrp="1"/>
          </p:cNvSpPr>
          <p:nvPr>
            <p:ph sz="half" idx="1"/>
          </p:nvPr>
        </p:nvSpPr>
        <p:spPr>
          <a:xfrm>
            <a:off x="1840818" y="1197036"/>
            <a:ext cx="5462364" cy="3326130"/>
          </a:xfrm>
        </p:spPr>
        <p:txBody>
          <a:bodyPr vert="horz" lIns="91440" tIns="45720" rIns="91440" bIns="45720" rtlCol="0" anchor="t">
            <a:normAutofit/>
          </a:bodyPr>
          <a:lstStyle/>
          <a:p>
            <a:pPr>
              <a:buNone/>
            </a:pPr>
            <a:r>
              <a:rPr lang="en-US" sz="1500" b="1"/>
              <a:t>Issuance of the phytosanitary certificates for export and re-</a:t>
            </a:r>
            <a:r>
              <a:rPr lang="en-US" sz="1500" b="1" dirty="0"/>
              <a:t>export</a:t>
            </a:r>
            <a:endParaRPr lang="es-ES" sz="1350" b="1" dirty="0"/>
          </a:p>
          <a:p>
            <a:pPr>
              <a:buNone/>
            </a:pPr>
            <a:r>
              <a:rPr lang="en-US" sz="1350" dirty="0"/>
              <a:t>	</a:t>
            </a:r>
          </a:p>
          <a:p>
            <a:pPr>
              <a:buFontTx/>
              <a:buChar char="-"/>
            </a:pPr>
            <a:endParaRPr lang="en-US" sz="1350" b="1" dirty="0"/>
          </a:p>
          <a:p>
            <a:pPr>
              <a:buFontTx/>
              <a:buChar char="-"/>
            </a:pPr>
            <a:endParaRPr lang="en-US" sz="1200" dirty="0"/>
          </a:p>
          <a:p>
            <a:pPr>
              <a:buNone/>
            </a:pPr>
            <a:r>
              <a:rPr lang="en-US" sz="1350" dirty="0"/>
              <a:t>	</a:t>
            </a:r>
            <a:endParaRPr lang="en-US" sz="1200" dirty="0"/>
          </a:p>
          <a:p>
            <a:pPr>
              <a:buNone/>
            </a:pPr>
            <a:endParaRPr lang="en-US" sz="1350" dirty="0"/>
          </a:p>
        </p:txBody>
      </p:sp>
      <p:graphicFrame>
        <p:nvGraphicFramePr>
          <p:cNvPr id="4" name="Table 3"/>
          <p:cNvGraphicFramePr>
            <a:graphicFrameLocks noGrp="1"/>
          </p:cNvGraphicFramePr>
          <p:nvPr>
            <p:extLst/>
          </p:nvPr>
        </p:nvGraphicFramePr>
        <p:xfrm>
          <a:off x="1840817" y="1889407"/>
          <a:ext cx="5313017" cy="2628900"/>
        </p:xfrm>
        <a:graphic>
          <a:graphicData uri="http://schemas.openxmlformats.org/drawingml/2006/table">
            <a:tbl>
              <a:tblPr firstRow="1" bandRow="1">
                <a:tableStyleId>{5C22544A-7EE6-4342-B048-85BDC9FD1C3A}</a:tableStyleId>
              </a:tblPr>
              <a:tblGrid>
                <a:gridCol w="1024771">
                  <a:extLst>
                    <a:ext uri="{9D8B030D-6E8A-4147-A177-3AD203B41FA5}">
                      <a16:colId xmlns:a16="http://schemas.microsoft.com/office/drawing/2014/main" xmlns="" val="20000"/>
                    </a:ext>
                  </a:extLst>
                </a:gridCol>
                <a:gridCol w="4288246">
                  <a:extLst>
                    <a:ext uri="{9D8B030D-6E8A-4147-A177-3AD203B41FA5}">
                      <a16:colId xmlns:a16="http://schemas.microsoft.com/office/drawing/2014/main" xmlns="" val="20001"/>
                    </a:ext>
                  </a:extLst>
                </a:gridCol>
              </a:tblGrid>
              <a:tr h="685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t>What for?</a:t>
                      </a:r>
                    </a:p>
                  </a:txBody>
                  <a:tcPr marL="68580" marR="68580" marT="34290" marB="34290"/>
                </a:tc>
                <a:tc>
                  <a:txBody>
                    <a:bodyPr/>
                    <a:lstStyle/>
                    <a:p>
                      <a:pPr>
                        <a:buNone/>
                      </a:pPr>
                      <a:r>
                        <a:rPr lang="en-US" sz="1400" dirty="0"/>
                        <a:t>To attest that consignments meet phytosanitary import requirements</a:t>
                      </a:r>
                    </a:p>
                    <a:p>
                      <a:pPr>
                        <a:buNone/>
                      </a:pPr>
                      <a:r>
                        <a:rPr lang="en-US" sz="1400" dirty="0"/>
                        <a:t>Only for regulated articles</a:t>
                      </a:r>
                    </a:p>
                  </a:txBody>
                  <a:tcPr marL="68580" marR="68580" marT="34290" marB="34290"/>
                </a:tc>
                <a:extLst>
                  <a:ext uri="{0D108BD9-81ED-4DB2-BD59-A6C34878D82A}">
                    <a16:rowId xmlns:a16="http://schemas.microsoft.com/office/drawing/2014/main" xmlns="" val="10000"/>
                  </a:ext>
                </a:extLst>
              </a:tr>
              <a:tr h="480060">
                <a:tc>
                  <a:txBody>
                    <a:bodyPr/>
                    <a:lstStyle/>
                    <a:p>
                      <a:r>
                        <a:rPr lang="en-US" sz="1400" b="1" dirty="0"/>
                        <a:t>Who? </a:t>
                      </a:r>
                      <a:endParaRPr lang="en-GB" sz="10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NPPO should have the legal authority</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Only public officer can issue</a:t>
                      </a:r>
                      <a:r>
                        <a:rPr lang="en-US" sz="1400" baseline="0" dirty="0"/>
                        <a:t> certificates</a:t>
                      </a:r>
                    </a:p>
                  </a:txBody>
                  <a:tcPr marL="68580" marR="68580" marT="34290" marB="34290"/>
                </a:tc>
                <a:extLst>
                  <a:ext uri="{0D108BD9-81ED-4DB2-BD59-A6C34878D82A}">
                    <a16:rowId xmlns:a16="http://schemas.microsoft.com/office/drawing/2014/main" xmlns="" val="10001"/>
                  </a:ext>
                </a:extLst>
              </a:tr>
              <a:tr h="428625">
                <a:tc>
                  <a:txBody>
                    <a:bodyPr/>
                    <a:lstStyle/>
                    <a:p>
                      <a:r>
                        <a:rPr lang="en-US" sz="1400" b="1" dirty="0"/>
                        <a:t>How? </a:t>
                      </a:r>
                      <a:endParaRPr lang="en-GB" sz="10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electronic, paper</a:t>
                      </a:r>
                    </a:p>
                    <a:p>
                      <a:endParaRPr lang="en-GB" sz="1000" dirty="0"/>
                    </a:p>
                  </a:txBody>
                  <a:tcPr marL="68580" marR="68580" marT="34290" marB="34290"/>
                </a:tc>
                <a:extLst>
                  <a:ext uri="{0D108BD9-81ED-4DB2-BD59-A6C34878D82A}">
                    <a16:rowId xmlns:a16="http://schemas.microsoft.com/office/drawing/2014/main" xmlns="" val="10002"/>
                  </a:ext>
                </a:extLst>
              </a:tr>
              <a:tr h="4800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dirty="0"/>
                        <a:t>Validity?  </a:t>
                      </a:r>
                    </a:p>
                    <a:p>
                      <a:endParaRPr lang="en-GB" sz="1000" dirty="0"/>
                    </a:p>
                  </a:txBody>
                  <a:tcPr marL="68580" marR="68580" marT="34290" marB="34290"/>
                </a:tc>
                <a:tc>
                  <a:txBody>
                    <a:bodyPr/>
                    <a:lstStyle/>
                    <a:p>
                      <a:pPr>
                        <a:buNone/>
                      </a:pPr>
                      <a:r>
                        <a:rPr lang="en-US" sz="1400" dirty="0"/>
                        <a:t>Original, certified copy, electronic version</a:t>
                      </a:r>
                    </a:p>
                    <a:p>
                      <a:pPr>
                        <a:buNone/>
                      </a:pPr>
                      <a:r>
                        <a:rPr lang="en-US" sz="1400" dirty="0"/>
                        <a:t>	NPPO</a:t>
                      </a:r>
                    </a:p>
                  </a:txBody>
                  <a:tcPr marL="68580" marR="68580" marT="34290" marB="34290"/>
                </a:tc>
                <a:extLst>
                  <a:ext uri="{0D108BD9-81ED-4DB2-BD59-A6C34878D82A}">
                    <a16:rowId xmlns:a16="http://schemas.microsoft.com/office/drawing/2014/main" xmlns="" val="10003"/>
                  </a:ext>
                </a:extLst>
              </a:tr>
              <a:tr h="48006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b="1" kern="1200" dirty="0">
                          <a:solidFill>
                            <a:schemeClr val="dk1"/>
                          </a:solidFill>
                          <a:latin typeface="+mn-lt"/>
                          <a:ea typeface="+mn-ea"/>
                          <a:cs typeface="+mn-cs"/>
                        </a:rPr>
                        <a:t>Other</a:t>
                      </a:r>
                      <a:endParaRPr lang="en-GB" sz="1400" b="1" kern="1200" dirty="0">
                        <a:solidFill>
                          <a:schemeClr val="dk1"/>
                        </a:solidFill>
                        <a:latin typeface="+mn-lt"/>
                        <a:ea typeface="+mn-ea"/>
                        <a:cs typeface="+mn-cs"/>
                      </a:endParaRPr>
                    </a:p>
                  </a:txBody>
                  <a:tcPr marL="68580" marR="68580" marT="34290" marB="34290"/>
                </a:tc>
                <a:tc>
                  <a:txBody>
                    <a:bodyPr/>
                    <a:lstStyle/>
                    <a:p>
                      <a:pPr>
                        <a:buNone/>
                      </a:pPr>
                      <a:r>
                        <a:rPr lang="en-US" sz="1400" dirty="0"/>
                        <a:t>Record keeping</a:t>
                      </a:r>
                    </a:p>
                    <a:p>
                      <a:pPr>
                        <a:buNone/>
                      </a:pPr>
                      <a:r>
                        <a:rPr lang="en-US" sz="1400" dirty="0"/>
                        <a:t>Communication/notification</a:t>
                      </a:r>
                      <a:r>
                        <a:rPr lang="en-US" sz="1400" baseline="0" dirty="0"/>
                        <a:t> requirements</a:t>
                      </a:r>
                      <a:endParaRPr lang="en-US" sz="1400" dirty="0"/>
                    </a:p>
                  </a:txBody>
                  <a:tcPr marL="68580" marR="68580" marT="34290" marB="34290"/>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239993507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47909" y="87474"/>
            <a:ext cx="6172200" cy="857250"/>
          </a:xfrm>
        </p:spPr>
        <p:txBody>
          <a:bodyPr/>
          <a:lstStyle/>
          <a:p>
            <a:r>
              <a:rPr lang="en-US" sz="2400" b="1" dirty="0"/>
              <a:t>Import  Regulatory System, ISPM 20</a:t>
            </a:r>
            <a:endParaRPr lang="en-US" sz="3000" b="1" dirty="0"/>
          </a:p>
        </p:txBody>
      </p:sp>
      <p:graphicFrame>
        <p:nvGraphicFramePr>
          <p:cNvPr id="4" name="Table 3"/>
          <p:cNvGraphicFramePr>
            <a:graphicFrameLocks noGrp="1"/>
          </p:cNvGraphicFramePr>
          <p:nvPr>
            <p:extLst/>
          </p:nvPr>
        </p:nvGraphicFramePr>
        <p:xfrm>
          <a:off x="1304636" y="969345"/>
          <a:ext cx="6924963" cy="3787140"/>
        </p:xfrm>
        <a:graphic>
          <a:graphicData uri="http://schemas.openxmlformats.org/drawingml/2006/table">
            <a:tbl>
              <a:tblPr firstRow="1" bandRow="1">
                <a:tableStyleId>{5C22544A-7EE6-4342-B048-85BDC9FD1C3A}</a:tableStyleId>
              </a:tblPr>
              <a:tblGrid>
                <a:gridCol w="2399082">
                  <a:extLst>
                    <a:ext uri="{9D8B030D-6E8A-4147-A177-3AD203B41FA5}">
                      <a16:colId xmlns:a16="http://schemas.microsoft.com/office/drawing/2014/main" xmlns="" val="20000"/>
                    </a:ext>
                  </a:extLst>
                </a:gridCol>
                <a:gridCol w="4525881">
                  <a:extLst>
                    <a:ext uri="{9D8B030D-6E8A-4147-A177-3AD203B41FA5}">
                      <a16:colId xmlns:a16="http://schemas.microsoft.com/office/drawing/2014/main" xmlns="" val="20001"/>
                    </a:ext>
                  </a:extLst>
                </a:gridCol>
              </a:tblGrid>
              <a:tr h="4343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Elements of an import regulatory system:</a:t>
                      </a:r>
                      <a:endParaRPr lang="es-ES" sz="14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A regulatory framework and an official service</a:t>
                      </a:r>
                    </a:p>
                    <a:p>
                      <a:endParaRPr lang="en-GB" sz="1200" dirty="0"/>
                    </a:p>
                  </a:txBody>
                  <a:tcPr marL="68580" marR="68580" marT="34290" marB="34290"/>
                </a:tc>
                <a:extLst>
                  <a:ext uri="{0D108BD9-81ED-4DB2-BD59-A6C34878D82A}">
                    <a16:rowId xmlns:a16="http://schemas.microsoft.com/office/drawing/2014/main" xmlns="" val="10000"/>
                  </a:ext>
                </a:extLst>
              </a:tr>
              <a:tr h="800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Elements of the legal framework</a:t>
                      </a:r>
                      <a:endParaRPr lang="es-ES" sz="14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Authority to carry out the duties, phytosanitary measures; </a:t>
                      </a:r>
                    </a:p>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Action to be taken when incidents of non-compliance or requiring emergency action are detected.</a:t>
                      </a:r>
                    </a:p>
                    <a:p>
                      <a:endParaRPr lang="en-GB" sz="1200" dirty="0"/>
                    </a:p>
                  </a:txBody>
                  <a:tcPr marL="68580" marR="68580" marT="34290" marB="34290"/>
                </a:tc>
                <a:extLst>
                  <a:ext uri="{0D108BD9-81ED-4DB2-BD59-A6C34878D82A}">
                    <a16:rowId xmlns:a16="http://schemas.microsoft.com/office/drawing/2014/main" xmlns="" val="10001"/>
                  </a:ext>
                </a:extLst>
              </a:tr>
              <a:tr h="4343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Details the responsibilities of the NPPO in art. IV.2</a:t>
                      </a:r>
                      <a:endParaRPr lang="es-ES" sz="14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Surveillance, inspection, disinfestation, PRA, training.</a:t>
                      </a:r>
                    </a:p>
                    <a:p>
                      <a:endParaRPr lang="en-GB" sz="1200" dirty="0"/>
                    </a:p>
                  </a:txBody>
                  <a:tcPr marL="68580" marR="68580" marT="34290" marB="34290"/>
                </a:tc>
                <a:extLst>
                  <a:ext uri="{0D108BD9-81ED-4DB2-BD59-A6C34878D82A}">
                    <a16:rowId xmlns:a16="http://schemas.microsoft.com/office/drawing/2014/main" xmlns="" val="10002"/>
                  </a:ext>
                </a:extLst>
              </a:tr>
              <a:tr h="98298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dirty="0"/>
                        <a:t>Others</a:t>
                      </a:r>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Administration, audit, conformity assessment – </a:t>
                      </a:r>
                      <a:r>
                        <a:rPr lang="en-US" sz="1400" i="1" dirty="0"/>
                        <a:t>at import points </a:t>
                      </a:r>
                      <a:r>
                        <a:rPr lang="en-US" sz="1400" dirty="0"/>
                        <a:t>-, import authorization - </a:t>
                      </a:r>
                      <a:r>
                        <a:rPr lang="en-US" sz="1400" i="1" dirty="0"/>
                        <a:t>general or specific -</a:t>
                      </a:r>
                      <a:r>
                        <a:rPr lang="en-US" sz="1400" dirty="0"/>
                        <a:t>, regulatory development </a:t>
                      </a:r>
                    </a:p>
                  </a:txBody>
                  <a:tcPr marL="68580" marR="68580" marT="34290" marB="34290"/>
                </a:tc>
                <a:extLst>
                  <a:ext uri="{0D108BD9-81ED-4DB2-BD59-A6C34878D82A}">
                    <a16:rowId xmlns:a16="http://schemas.microsoft.com/office/drawing/2014/main" xmlns="" val="10003"/>
                  </a:ext>
                </a:extLst>
              </a:tr>
              <a:tr h="8001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dirty="0"/>
                        <a:t>Legal authority (powers of inspectors)</a:t>
                      </a:r>
                      <a:endParaRPr lang="es-ES" sz="1400" dirty="0"/>
                    </a:p>
                  </a:txBody>
                  <a:tcPr marL="68580" marR="68580" marT="34290" marB="3429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400" i="1" dirty="0"/>
                        <a:t>enter premises, inspect or test consignment, take samples, detain consignments, treat or require treatment, refuse the entry of consignments; take emergency action; set and collect fees/penalties</a:t>
                      </a:r>
                    </a:p>
                  </a:txBody>
                  <a:tcPr marL="68580" marR="68580" marT="34290" marB="34290"/>
                </a:tc>
                <a:extLst>
                  <a:ext uri="{0D108BD9-81ED-4DB2-BD59-A6C34878D82A}">
                    <a16:rowId xmlns:a16="http://schemas.microsoft.com/office/drawing/2014/main" xmlns="" val="10004"/>
                  </a:ext>
                </a:extLst>
              </a:tr>
            </a:tbl>
          </a:graphicData>
        </a:graphic>
      </p:graphicFrame>
    </p:spTree>
    <p:extLst>
      <p:ext uri="{BB962C8B-B14F-4D97-AF65-F5344CB8AC3E}">
        <p14:creationId xmlns:p14="http://schemas.microsoft.com/office/powerpoint/2010/main" val="11985699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015253" y="113161"/>
            <a:ext cx="7456394" cy="857250"/>
          </a:xfrm>
        </p:spPr>
        <p:txBody>
          <a:bodyPr>
            <a:normAutofit fontScale="90000"/>
          </a:bodyPr>
          <a:lstStyle/>
          <a:p>
            <a:r>
              <a:rPr lang="en-US" altLang="en-US" b="1" dirty="0"/>
              <a:t>Reporting duties (ex. ISPM 8, 13, </a:t>
            </a:r>
            <a:r>
              <a:rPr lang="en-US" altLang="en-US" b="1"/>
              <a:t>16 </a:t>
            </a:r>
            <a:r>
              <a:rPr lang="en-US" altLang="en-US" b="1" smtClean="0"/>
              <a:t>and </a:t>
            </a:r>
            <a:r>
              <a:rPr lang="en-US" altLang="en-US" b="1" dirty="0"/>
              <a:t>17)</a:t>
            </a:r>
          </a:p>
        </p:txBody>
      </p:sp>
      <p:sp>
        <p:nvSpPr>
          <p:cNvPr id="3" name="Content Placeholder 2"/>
          <p:cNvSpPr>
            <a:spLocks noGrp="1"/>
          </p:cNvSpPr>
          <p:nvPr>
            <p:ph sz="half" idx="1"/>
          </p:nvPr>
        </p:nvSpPr>
        <p:spPr>
          <a:xfrm>
            <a:off x="1143054" y="961894"/>
            <a:ext cx="7032758" cy="3780234"/>
          </a:xfrm>
        </p:spPr>
        <p:txBody>
          <a:bodyPr>
            <a:normAutofit/>
          </a:bodyPr>
          <a:lstStyle/>
          <a:p>
            <a:pPr marL="676275" lvl="3" indent="-209550">
              <a:defRPr/>
            </a:pPr>
            <a:endParaRPr lang="en-US" sz="900" i="1" dirty="0"/>
          </a:p>
          <a:p>
            <a:pPr lvl="3">
              <a:buFontTx/>
              <a:buChar char="-"/>
              <a:defRPr/>
            </a:pPr>
            <a:endParaRPr lang="en-US" sz="750" i="1" dirty="0"/>
          </a:p>
          <a:p>
            <a:pPr lvl="2">
              <a:defRPr/>
            </a:pPr>
            <a:endParaRPr lang="en-US" sz="1200" dirty="0"/>
          </a:p>
          <a:p>
            <a:pPr>
              <a:defRPr/>
            </a:pPr>
            <a:endParaRPr lang="en-US" sz="1500" dirty="0"/>
          </a:p>
        </p:txBody>
      </p:sp>
      <p:sp>
        <p:nvSpPr>
          <p:cNvPr id="2" name="Rectangle 1"/>
          <p:cNvSpPr/>
          <p:nvPr/>
        </p:nvSpPr>
        <p:spPr>
          <a:xfrm>
            <a:off x="1143054" y="2078517"/>
            <a:ext cx="7384720" cy="400110"/>
          </a:xfrm>
          <a:prstGeom prst="rect">
            <a:avLst/>
          </a:prstGeom>
        </p:spPr>
        <p:txBody>
          <a:bodyPr wrap="square">
            <a:spAutoFit/>
          </a:bodyPr>
          <a:lstStyle/>
          <a:p>
            <a:pPr lvl="1" algn="just">
              <a:buFont typeface="Arial" panose="020B0604020202020204" pitchFamily="34" charset="0"/>
              <a:buChar char="•"/>
              <a:defRPr/>
            </a:pPr>
            <a:r>
              <a:rPr lang="en-US" sz="2000" dirty="0" smtClean="0"/>
              <a:t>.</a:t>
            </a:r>
            <a:endParaRPr lang="en-US" sz="2000" b="1" dirty="0"/>
          </a:p>
        </p:txBody>
      </p:sp>
      <p:graphicFrame>
        <p:nvGraphicFramePr>
          <p:cNvPr id="4" name="Table 3"/>
          <p:cNvGraphicFramePr>
            <a:graphicFrameLocks noGrp="1"/>
          </p:cNvGraphicFramePr>
          <p:nvPr/>
        </p:nvGraphicFramePr>
        <p:xfrm>
          <a:off x="1196951" y="1221973"/>
          <a:ext cx="6924963" cy="2236844"/>
        </p:xfrm>
        <a:graphic>
          <a:graphicData uri="http://schemas.openxmlformats.org/drawingml/2006/table">
            <a:tbl>
              <a:tblPr firstRow="1" bandRow="1">
                <a:tableStyleId>{5C22544A-7EE6-4342-B048-85BDC9FD1C3A}</a:tableStyleId>
              </a:tblPr>
              <a:tblGrid>
                <a:gridCol w="2399082"/>
                <a:gridCol w="4525881"/>
              </a:tblGrid>
              <a:tr h="972203">
                <a:tc>
                  <a:txBody>
                    <a:bodyPr/>
                    <a:lstStyle/>
                    <a:p>
                      <a:pPr marL="0" marR="0" indent="0" algn="l" defTabSz="685800" rtl="0" eaLnBrk="1" fontAlgn="auto" latinLnBrk="0" hangingPunct="1">
                        <a:lnSpc>
                          <a:spcPct val="100000"/>
                        </a:lnSpc>
                        <a:spcBef>
                          <a:spcPts val="0"/>
                        </a:spcBef>
                        <a:spcAft>
                          <a:spcPts val="0"/>
                        </a:spcAft>
                        <a:buClrTx/>
                        <a:buSzTx/>
                        <a:buFontTx/>
                        <a:buNone/>
                        <a:tabLst/>
                        <a:defRPr/>
                      </a:pPr>
                      <a:r>
                        <a:rPr lang="en-US" sz="1400" dirty="0" smtClean="0"/>
                        <a:t>ISPM 8: </a:t>
                      </a:r>
                      <a:r>
                        <a:rPr lang="en-US" sz="1400" b="1" dirty="0" smtClean="0"/>
                        <a:t>Determination of pest status in an area</a:t>
                      </a:r>
                    </a:p>
                    <a:p>
                      <a:endParaRPr lang="en-US" dirty="0"/>
                    </a:p>
                  </a:txBody>
                  <a:tcPr marL="68580" marR="68580" marT="34290" marB="34290"/>
                </a:tc>
                <a:tc>
                  <a:txBody>
                    <a:bodyPr/>
                    <a:lstStyle/>
                    <a:p>
                      <a:pPr marL="0" marR="0" lvl="1" indent="0" algn="l" defTabSz="685800" rtl="0" eaLnBrk="1" fontAlgn="auto" latinLnBrk="0" hangingPunct="1">
                        <a:lnSpc>
                          <a:spcPct val="100000"/>
                        </a:lnSpc>
                        <a:spcBef>
                          <a:spcPts val="0"/>
                        </a:spcBef>
                        <a:spcAft>
                          <a:spcPts val="0"/>
                        </a:spcAft>
                        <a:buClrTx/>
                        <a:buSzTx/>
                        <a:buFontTx/>
                        <a:buNone/>
                        <a:tabLst/>
                        <a:defRPr/>
                      </a:pPr>
                      <a:r>
                        <a:rPr lang="en-US" sz="1600" dirty="0" smtClean="0"/>
                        <a:t>NPPOs have responsibility to provide accurate information on pest records upon request</a:t>
                      </a:r>
                      <a:r>
                        <a:rPr lang="en-US" sz="1400" dirty="0" smtClean="0"/>
                        <a:t>.</a:t>
                      </a:r>
                    </a:p>
                    <a:p>
                      <a:endParaRPr lang="en-GB" sz="1200" dirty="0"/>
                    </a:p>
                  </a:txBody>
                  <a:tcPr marL="68580" marR="68580" marT="34290" marB="34290"/>
                </a:tc>
              </a:tr>
              <a:tr h="1264641">
                <a:tc>
                  <a:txBody>
                    <a:bodyPr/>
                    <a:lstStyle/>
                    <a:p>
                      <a:pPr algn="just">
                        <a:defRPr/>
                      </a:pPr>
                      <a:r>
                        <a:rPr lang="en-US" sz="1400" dirty="0" smtClean="0"/>
                        <a:t>ISPM 13: </a:t>
                      </a:r>
                      <a:r>
                        <a:rPr lang="en-US" sz="1400" b="1" dirty="0" smtClean="0"/>
                        <a:t>Notification of non-compliance and emergency action</a:t>
                      </a:r>
                    </a:p>
                    <a:p>
                      <a:pPr algn="just">
                        <a:buNone/>
                        <a:defRPr/>
                      </a:pPr>
                      <a:r>
                        <a:rPr lang="en-US" sz="1400" b="1" dirty="0" smtClean="0"/>
                        <a:t>	</a:t>
                      </a:r>
                      <a:endParaRPr lang="es-ES" sz="1400" dirty="0"/>
                    </a:p>
                  </a:txBody>
                  <a:tcPr marL="68580" marR="68580" marT="34290" marB="34290"/>
                </a:tc>
                <a:tc>
                  <a:txBody>
                    <a:bodyPr/>
                    <a:lstStyle/>
                    <a:p>
                      <a:pPr lvl="0" algn="just">
                        <a:buFontTx/>
                        <a:buNone/>
                        <a:defRPr/>
                      </a:pPr>
                      <a:r>
                        <a:rPr lang="en-US" sz="1600" b="0" kern="1200" dirty="0" smtClean="0">
                          <a:solidFill>
                            <a:schemeClr val="tx1"/>
                          </a:solidFill>
                          <a:latin typeface="+mn-lt"/>
                          <a:ea typeface="+mn-ea"/>
                          <a:cs typeface="+mn-cs"/>
                        </a:rPr>
                        <a:t>Notifications from importing country to the exporting country,</a:t>
                      </a:r>
                      <a:r>
                        <a:rPr lang="en-US" sz="1600" b="0" kern="1200" baseline="0" dirty="0" smtClean="0">
                          <a:solidFill>
                            <a:schemeClr val="tx1"/>
                          </a:solidFill>
                          <a:latin typeface="+mn-lt"/>
                          <a:ea typeface="+mn-ea"/>
                          <a:cs typeface="+mn-cs"/>
                        </a:rPr>
                        <a:t> t</a:t>
                      </a:r>
                      <a:r>
                        <a:rPr lang="en-US" sz="1600" b="0" kern="1200" dirty="0" smtClean="0">
                          <a:solidFill>
                            <a:schemeClr val="tx1"/>
                          </a:solidFill>
                          <a:latin typeface="+mn-lt"/>
                          <a:ea typeface="+mn-ea"/>
                          <a:cs typeface="+mn-cs"/>
                        </a:rPr>
                        <a:t>o identify significant failures or to report emergency action</a:t>
                      </a:r>
                    </a:p>
                    <a:p>
                      <a:pPr marL="0" marR="0" indent="0" algn="l" defTabSz="914400" rtl="0" eaLnBrk="1" fontAlgn="auto" latinLnBrk="0" hangingPunct="1">
                        <a:lnSpc>
                          <a:spcPct val="100000"/>
                        </a:lnSpc>
                        <a:spcBef>
                          <a:spcPts val="0"/>
                        </a:spcBef>
                        <a:spcAft>
                          <a:spcPts val="0"/>
                        </a:spcAft>
                        <a:buClrTx/>
                        <a:buSzTx/>
                        <a:buFontTx/>
                        <a:buNone/>
                        <a:tabLst/>
                        <a:defRPr/>
                      </a:pPr>
                      <a:endParaRPr lang="es-ES" sz="1400" dirty="0"/>
                    </a:p>
                  </a:txBody>
                  <a:tcPr marL="68580" marR="68580" marT="34290" marB="34290"/>
                </a:tc>
              </a:tr>
            </a:tbl>
          </a:graphicData>
        </a:graphic>
      </p:graphicFrame>
    </p:spTree>
    <p:extLst>
      <p:ext uri="{BB962C8B-B14F-4D97-AF65-F5344CB8AC3E}">
        <p14:creationId xmlns:p14="http://schemas.microsoft.com/office/powerpoint/2010/main" val="104569560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1015253" y="113161"/>
            <a:ext cx="7456394" cy="857250"/>
          </a:xfrm>
        </p:spPr>
        <p:txBody>
          <a:bodyPr>
            <a:normAutofit fontScale="90000"/>
          </a:bodyPr>
          <a:lstStyle/>
          <a:p>
            <a:r>
              <a:rPr lang="en-US" altLang="en-US" b="1" dirty="0" smtClean="0"/>
              <a:t>Reporting </a:t>
            </a:r>
            <a:r>
              <a:rPr lang="en-US" altLang="en-US" b="1" dirty="0"/>
              <a:t>duties (ex. ISPM 8, 13, 16 AND 17)</a:t>
            </a:r>
          </a:p>
        </p:txBody>
      </p:sp>
      <p:sp>
        <p:nvSpPr>
          <p:cNvPr id="3" name="Content Placeholder 2"/>
          <p:cNvSpPr>
            <a:spLocks noGrp="1"/>
          </p:cNvSpPr>
          <p:nvPr>
            <p:ph sz="half" idx="1"/>
          </p:nvPr>
        </p:nvSpPr>
        <p:spPr>
          <a:xfrm>
            <a:off x="1143054" y="961894"/>
            <a:ext cx="7032758" cy="3780234"/>
          </a:xfrm>
        </p:spPr>
        <p:txBody>
          <a:bodyPr>
            <a:normAutofit/>
          </a:bodyPr>
          <a:lstStyle/>
          <a:p>
            <a:pPr algn="just">
              <a:defRPr/>
            </a:pPr>
            <a:r>
              <a:rPr lang="en-US" sz="2000" dirty="0"/>
              <a:t>ISPM 8: </a:t>
            </a:r>
            <a:r>
              <a:rPr lang="en-US" sz="2000" b="1" dirty="0"/>
              <a:t>Determination of pest status in an area</a:t>
            </a:r>
          </a:p>
          <a:p>
            <a:pPr marL="161925" lvl="1" indent="-209550" algn="just">
              <a:defRPr/>
            </a:pPr>
            <a:r>
              <a:rPr lang="en-US" sz="2000" dirty="0" smtClean="0"/>
              <a:t>NPPOs have responsibility to provide accurate information on pest records upon request:</a:t>
            </a:r>
          </a:p>
          <a:p>
            <a:pPr marL="652463" indent="-285750" algn="just">
              <a:buFont typeface="Arial" panose="020B0604020202020204" pitchFamily="34" charset="0"/>
              <a:buChar char="•"/>
              <a:defRPr/>
            </a:pPr>
            <a:r>
              <a:rPr lang="en-US" sz="1800" dirty="0"/>
              <a:t>Based on the most reliable and timely information </a:t>
            </a:r>
            <a:r>
              <a:rPr lang="en-US" sz="1800" dirty="0" smtClean="0"/>
              <a:t>available.</a:t>
            </a:r>
            <a:endParaRPr lang="en-US" sz="1800" dirty="0"/>
          </a:p>
          <a:p>
            <a:pPr marL="652463" indent="-285750" algn="just">
              <a:buFont typeface="Arial" panose="020B0604020202020204" pitchFamily="34" charset="0"/>
              <a:buChar char="•"/>
              <a:defRPr/>
            </a:pPr>
            <a:r>
              <a:rPr lang="en-US" sz="1800" dirty="0" smtClean="0"/>
              <a:t>Inform </a:t>
            </a:r>
            <a:r>
              <a:rPr lang="en-US" sz="1800" dirty="0"/>
              <a:t>the NPPO of trading partners as soon as possible, and their Regional Plant Protection Organization (RPPO) where appropriate, of relevant changes in pest status and especially reports of newly established </a:t>
            </a:r>
            <a:r>
              <a:rPr lang="en-US" sz="1800" dirty="0" smtClean="0"/>
              <a:t>pests.</a:t>
            </a:r>
            <a:endParaRPr lang="en-US" sz="1800" dirty="0"/>
          </a:p>
          <a:p>
            <a:pPr marL="652463" indent="-285750" algn="just">
              <a:buFont typeface="Arial" panose="020B0604020202020204" pitchFamily="34" charset="0"/>
              <a:buChar char="•"/>
              <a:defRPr/>
            </a:pPr>
            <a:r>
              <a:rPr lang="en-US" sz="1800" dirty="0" smtClean="0"/>
              <a:t>Report </a:t>
            </a:r>
            <a:r>
              <a:rPr lang="en-US" sz="1800" dirty="0"/>
              <a:t>interceptions of regulated pests exchange pest status information in conformity with Articles VII (2j) and VIII (1a and 1c) of the IPPC to the extent practicable, and in a medium and language acceptable to both </a:t>
            </a:r>
            <a:r>
              <a:rPr lang="en-US" sz="1800" dirty="0" smtClean="0"/>
              <a:t>parties.</a:t>
            </a:r>
            <a:endParaRPr lang="en-US" sz="1800" dirty="0"/>
          </a:p>
          <a:p>
            <a:pPr marL="676275" lvl="3" indent="-209550">
              <a:defRPr/>
            </a:pPr>
            <a:endParaRPr lang="en-US" sz="900" i="1" dirty="0"/>
          </a:p>
          <a:p>
            <a:pPr lvl="3">
              <a:buFontTx/>
              <a:buChar char="-"/>
              <a:defRPr/>
            </a:pPr>
            <a:endParaRPr lang="en-US" sz="750" i="1" dirty="0"/>
          </a:p>
          <a:p>
            <a:pPr lvl="2">
              <a:defRPr/>
            </a:pPr>
            <a:endParaRPr lang="en-US" sz="1200" dirty="0"/>
          </a:p>
          <a:p>
            <a:pPr>
              <a:defRPr/>
            </a:pPr>
            <a:endParaRPr lang="en-US" sz="1500" dirty="0"/>
          </a:p>
        </p:txBody>
      </p:sp>
    </p:spTree>
    <p:extLst>
      <p:ext uri="{BB962C8B-B14F-4D97-AF65-F5344CB8AC3E}">
        <p14:creationId xmlns:p14="http://schemas.microsoft.com/office/powerpoint/2010/main" val="5853077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1624861" y="957254"/>
            <a:ext cx="6237685" cy="3780234"/>
          </a:xfrm>
        </p:spPr>
        <p:txBody>
          <a:bodyPr>
            <a:normAutofit/>
          </a:bodyPr>
          <a:lstStyle/>
          <a:p>
            <a:pPr>
              <a:defRPr/>
            </a:pPr>
            <a:endParaRPr lang="en-US" sz="1500" dirty="0"/>
          </a:p>
          <a:p>
            <a:pPr algn="just">
              <a:defRPr/>
            </a:pPr>
            <a:r>
              <a:rPr lang="en-US" sz="2000" dirty="0"/>
              <a:t>ISPM 13: </a:t>
            </a:r>
            <a:r>
              <a:rPr lang="en-US" sz="2000" b="1" i="1" dirty="0"/>
              <a:t>Notification of non-compliance and emergency action</a:t>
            </a:r>
          </a:p>
          <a:p>
            <a:pPr algn="just">
              <a:buNone/>
              <a:defRPr/>
            </a:pPr>
            <a:r>
              <a:rPr lang="en-US" sz="2000" dirty="0"/>
              <a:t>	</a:t>
            </a:r>
            <a:r>
              <a:rPr lang="en-US" sz="2000" i="1" dirty="0"/>
              <a:t>Notifications </a:t>
            </a:r>
          </a:p>
          <a:p>
            <a:pPr lvl="1" algn="just">
              <a:buFont typeface="Arial" panose="020B0604020202020204" pitchFamily="34" charset="0"/>
              <a:buChar char="•"/>
              <a:defRPr/>
            </a:pPr>
            <a:r>
              <a:rPr lang="en-US" sz="2000" b="1" i="1" dirty="0" smtClean="0">
                <a:solidFill>
                  <a:schemeClr val="accent1"/>
                </a:solidFill>
              </a:rPr>
              <a:t>From </a:t>
            </a:r>
            <a:r>
              <a:rPr lang="en-US" sz="2000" b="1" i="1" dirty="0">
                <a:solidFill>
                  <a:schemeClr val="accent1"/>
                </a:solidFill>
              </a:rPr>
              <a:t>importing country to the exporting </a:t>
            </a:r>
            <a:r>
              <a:rPr lang="en-US" sz="2000" b="1" i="1" dirty="0" smtClean="0">
                <a:solidFill>
                  <a:schemeClr val="accent1"/>
                </a:solidFill>
              </a:rPr>
              <a:t>country.</a:t>
            </a:r>
            <a:endParaRPr lang="en-US" sz="2000" b="1" i="1" dirty="0">
              <a:solidFill>
                <a:schemeClr val="accent1"/>
              </a:solidFill>
            </a:endParaRPr>
          </a:p>
          <a:p>
            <a:pPr lvl="1" algn="just">
              <a:buFont typeface="Arial" panose="020B0604020202020204" pitchFamily="34" charset="0"/>
              <a:buChar char="•"/>
              <a:defRPr/>
            </a:pPr>
            <a:r>
              <a:rPr lang="en-US" sz="2000" i="1" dirty="0" smtClean="0"/>
              <a:t>To </a:t>
            </a:r>
            <a:r>
              <a:rPr lang="en-US" sz="2000" b="1" i="1" dirty="0">
                <a:solidFill>
                  <a:schemeClr val="accent1"/>
                </a:solidFill>
              </a:rPr>
              <a:t>identify significant failures</a:t>
            </a:r>
            <a:r>
              <a:rPr lang="en-US" sz="2000" i="1" dirty="0">
                <a:solidFill>
                  <a:schemeClr val="accent1"/>
                </a:solidFill>
              </a:rPr>
              <a:t> </a:t>
            </a:r>
            <a:r>
              <a:rPr lang="en-US" sz="2000" i="1" dirty="0" smtClean="0"/>
              <a:t>or to </a:t>
            </a:r>
            <a:r>
              <a:rPr lang="en-US" sz="2000" b="1" i="1" dirty="0">
                <a:solidFill>
                  <a:schemeClr val="accent1"/>
                </a:solidFill>
              </a:rPr>
              <a:t>report emergency </a:t>
            </a:r>
            <a:r>
              <a:rPr lang="en-US" sz="2000" b="1" i="1" dirty="0" smtClean="0">
                <a:solidFill>
                  <a:schemeClr val="accent1"/>
                </a:solidFill>
              </a:rPr>
              <a:t>action.</a:t>
            </a:r>
            <a:endParaRPr lang="en-US" sz="2000" b="1" i="1" dirty="0">
              <a:solidFill>
                <a:schemeClr val="accent1"/>
              </a:solidFill>
            </a:endParaRPr>
          </a:p>
          <a:p>
            <a:pPr lvl="1" algn="just">
              <a:buFont typeface="Arial" panose="020B0604020202020204" pitchFamily="34" charset="0"/>
              <a:buChar char="•"/>
              <a:defRPr/>
            </a:pPr>
            <a:r>
              <a:rPr lang="en-US" sz="2000" i="1" dirty="0" smtClean="0"/>
              <a:t>Can </a:t>
            </a:r>
            <a:r>
              <a:rPr lang="en-US" sz="2000" b="1" i="1" dirty="0">
                <a:solidFill>
                  <a:schemeClr val="accent1"/>
                </a:solidFill>
              </a:rPr>
              <a:t>voluntary </a:t>
            </a:r>
            <a:r>
              <a:rPr lang="en-US" sz="2000" i="1" dirty="0" smtClean="0"/>
              <a:t>be used for </a:t>
            </a:r>
            <a:r>
              <a:rPr lang="en-US" sz="2000" i="1" dirty="0"/>
              <a:t>other </a:t>
            </a:r>
            <a:r>
              <a:rPr lang="en-US" sz="2000" i="1" dirty="0" smtClean="0"/>
              <a:t>purposes.</a:t>
            </a:r>
          </a:p>
          <a:p>
            <a:pPr lvl="1" algn="just">
              <a:buFont typeface="Arial" panose="020B0604020202020204" pitchFamily="34" charset="0"/>
              <a:buChar char="•"/>
              <a:defRPr/>
            </a:pPr>
            <a:r>
              <a:rPr lang="en-US" sz="2000" i="1" dirty="0" smtClean="0"/>
              <a:t>Intended to help in </a:t>
            </a:r>
            <a:r>
              <a:rPr lang="en-US" sz="2000" b="1" i="1" dirty="0">
                <a:solidFill>
                  <a:schemeClr val="accent1"/>
                </a:solidFill>
              </a:rPr>
              <a:t>investigating the cause of the </a:t>
            </a:r>
            <a:r>
              <a:rPr lang="en-US" sz="2000" b="1" i="1" dirty="0" smtClean="0">
                <a:solidFill>
                  <a:schemeClr val="accent1"/>
                </a:solidFill>
              </a:rPr>
              <a:t>non-compliance.</a:t>
            </a:r>
            <a:endParaRPr lang="en-US" sz="2000" i="1" dirty="0" smtClean="0"/>
          </a:p>
          <a:p>
            <a:pPr lvl="3" algn="just">
              <a:buFontTx/>
              <a:buChar char="-"/>
              <a:defRPr/>
            </a:pPr>
            <a:endParaRPr lang="en-US" sz="2000" i="1" dirty="0"/>
          </a:p>
          <a:p>
            <a:pPr lvl="2" algn="just">
              <a:defRPr/>
            </a:pPr>
            <a:endParaRPr lang="en-US" sz="2000" dirty="0"/>
          </a:p>
          <a:p>
            <a:pPr>
              <a:defRPr/>
            </a:pPr>
            <a:endParaRPr lang="en-US" sz="1500" dirty="0"/>
          </a:p>
        </p:txBody>
      </p:sp>
      <p:sp>
        <p:nvSpPr>
          <p:cNvPr id="5" name="Title 1"/>
          <p:cNvSpPr>
            <a:spLocks noGrp="1"/>
          </p:cNvSpPr>
          <p:nvPr>
            <p:ph type="title"/>
          </p:nvPr>
        </p:nvSpPr>
        <p:spPr>
          <a:xfrm>
            <a:off x="1015253" y="113161"/>
            <a:ext cx="7456394" cy="857250"/>
          </a:xfrm>
        </p:spPr>
        <p:txBody>
          <a:bodyPr>
            <a:normAutofit fontScale="90000"/>
          </a:bodyPr>
          <a:lstStyle/>
          <a:p>
            <a:r>
              <a:rPr lang="en-US" altLang="en-US" b="1" dirty="0" smtClean="0"/>
              <a:t>Reporting </a:t>
            </a:r>
            <a:r>
              <a:rPr lang="en-US" altLang="en-US" b="1" dirty="0"/>
              <a:t>duties (ex. ISPM 8, 13, 16 AND 17)</a:t>
            </a:r>
          </a:p>
        </p:txBody>
      </p:sp>
    </p:spTree>
    <p:extLst>
      <p:ext uri="{BB962C8B-B14F-4D97-AF65-F5344CB8AC3E}">
        <p14:creationId xmlns:p14="http://schemas.microsoft.com/office/powerpoint/2010/main" val="246045296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p:cNvSpPr>
            <a:spLocks noGrp="1"/>
          </p:cNvSpPr>
          <p:nvPr>
            <p:ph sz="half" idx="1"/>
          </p:nvPr>
        </p:nvSpPr>
        <p:spPr>
          <a:xfrm>
            <a:off x="1109382" y="970411"/>
            <a:ext cx="7711889" cy="2685700"/>
          </a:xfrm>
        </p:spPr>
        <p:txBody>
          <a:bodyPr>
            <a:normAutofit/>
          </a:bodyPr>
          <a:lstStyle/>
          <a:p>
            <a:pPr>
              <a:defRPr/>
            </a:pPr>
            <a:endParaRPr lang="en-US" sz="1800" dirty="0"/>
          </a:p>
          <a:p>
            <a:pPr algn="just">
              <a:defRPr/>
            </a:pPr>
            <a:r>
              <a:rPr lang="en-US" sz="2000" dirty="0"/>
              <a:t>ISPM 13: </a:t>
            </a:r>
            <a:r>
              <a:rPr lang="en-US" sz="2000" b="1" i="1" dirty="0"/>
              <a:t>Notification of non-compliance and emergency action</a:t>
            </a:r>
          </a:p>
          <a:p>
            <a:pPr marL="204788" lvl="2" indent="-204788" algn="just">
              <a:buClr>
                <a:srgbClr val="0BD0D9"/>
              </a:buClr>
              <a:buSzPct val="95000"/>
              <a:buNone/>
              <a:defRPr/>
            </a:pPr>
            <a:r>
              <a:rPr lang="en-US" sz="2000" i="1" dirty="0"/>
              <a:t>	Emergency action -on the detection in an imported consignment of:</a:t>
            </a:r>
          </a:p>
          <a:p>
            <a:pPr lvl="1" algn="just">
              <a:buFont typeface="Arial" panose="020B0604020202020204" pitchFamily="34" charset="0"/>
              <a:buChar char="•"/>
              <a:defRPr/>
            </a:pPr>
            <a:r>
              <a:rPr lang="en-US" sz="2000" i="1" dirty="0"/>
              <a:t>regulated pests not listed as associated with the commodity from the exporting country</a:t>
            </a:r>
          </a:p>
          <a:p>
            <a:pPr lvl="1" algn="just">
              <a:buFont typeface="Arial" panose="020B0604020202020204" pitchFamily="34" charset="0"/>
              <a:buChar char="•"/>
              <a:defRPr/>
            </a:pPr>
            <a:r>
              <a:rPr lang="en-US" sz="2000" i="1" dirty="0"/>
              <a:t>organisms posing a potential phytosanitary threat.</a:t>
            </a:r>
          </a:p>
          <a:p>
            <a:pPr marL="204788" lvl="2" indent="-204788">
              <a:buClr>
                <a:srgbClr val="0BD0D9"/>
              </a:buClr>
              <a:buSzPct val="95000"/>
              <a:buNone/>
              <a:defRPr/>
            </a:pPr>
            <a:r>
              <a:rPr lang="en-US" sz="1800" i="1" dirty="0"/>
              <a:t>	</a:t>
            </a:r>
          </a:p>
          <a:p>
            <a:pPr marL="204788" lvl="2" indent="-204788">
              <a:buClr>
                <a:srgbClr val="0BD0D9"/>
              </a:buClr>
              <a:buSzPct val="95000"/>
              <a:buNone/>
              <a:defRPr/>
            </a:pPr>
            <a:endParaRPr lang="en-US" sz="1350" i="1" dirty="0"/>
          </a:p>
          <a:p>
            <a:pPr>
              <a:defRPr/>
            </a:pPr>
            <a:endParaRPr lang="en-US" sz="1800" b="1" i="1" dirty="0"/>
          </a:p>
          <a:p>
            <a:pPr lvl="3">
              <a:buFontTx/>
              <a:buChar char="-"/>
              <a:defRPr/>
            </a:pPr>
            <a:endParaRPr lang="en-US" sz="788" i="1" dirty="0"/>
          </a:p>
          <a:p>
            <a:pPr lvl="2">
              <a:defRPr/>
            </a:pPr>
            <a:endParaRPr lang="en-US" sz="1350" dirty="0"/>
          </a:p>
          <a:p>
            <a:pPr>
              <a:defRPr/>
            </a:pPr>
            <a:endParaRPr lang="en-US" sz="1800" dirty="0"/>
          </a:p>
        </p:txBody>
      </p:sp>
      <p:sp>
        <p:nvSpPr>
          <p:cNvPr id="6" name="Title 1"/>
          <p:cNvSpPr>
            <a:spLocks noGrp="1"/>
          </p:cNvSpPr>
          <p:nvPr>
            <p:ph type="title"/>
          </p:nvPr>
        </p:nvSpPr>
        <p:spPr>
          <a:xfrm>
            <a:off x="1015253" y="113161"/>
            <a:ext cx="7456394" cy="857250"/>
          </a:xfrm>
        </p:spPr>
        <p:txBody>
          <a:bodyPr>
            <a:normAutofit fontScale="90000"/>
          </a:bodyPr>
          <a:lstStyle/>
          <a:p>
            <a:r>
              <a:rPr lang="en-US" altLang="en-US" b="1" dirty="0" smtClean="0"/>
              <a:t>Reporting </a:t>
            </a:r>
            <a:r>
              <a:rPr lang="en-US" altLang="en-US" b="1" dirty="0"/>
              <a:t>duties (ex. ISPM 8, 13, 16 AND 17)</a:t>
            </a:r>
          </a:p>
        </p:txBody>
      </p:sp>
    </p:spTree>
    <p:extLst>
      <p:ext uri="{BB962C8B-B14F-4D97-AF65-F5344CB8AC3E}">
        <p14:creationId xmlns:p14="http://schemas.microsoft.com/office/powerpoint/2010/main" val="19668283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1872854" y="890187"/>
            <a:ext cx="5829300" cy="3086100"/>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200" b="0" kern="1200" baseline="0">
                <a:solidFill>
                  <a:schemeClr val="accent1"/>
                </a:solidFill>
                <a:latin typeface="+mj-lt"/>
                <a:ea typeface="+mj-ea"/>
                <a:cs typeface="+mj-cs"/>
              </a:defRPr>
            </a:lvl1pPr>
          </a:lstStyle>
          <a:p>
            <a:pPr algn="ctr"/>
            <a:r>
              <a:rPr lang="en-GB" sz="2800" b="1" dirty="0" smtClean="0">
                <a:latin typeface="+mn-lt"/>
              </a:rPr>
              <a:t>The SPS makes provision for phytosanitary protection </a:t>
            </a:r>
            <a:br>
              <a:rPr lang="en-GB" sz="2800" b="1" dirty="0" smtClean="0">
                <a:latin typeface="+mn-lt"/>
              </a:rPr>
            </a:br>
            <a:r>
              <a:rPr lang="en-GB" sz="2800" b="1" dirty="0" smtClean="0">
                <a:latin typeface="+mn-lt"/>
              </a:rPr>
              <a:t>in a trade</a:t>
            </a:r>
            <a:r>
              <a:rPr lang="en-GB" sz="2800" b="1" i="1" dirty="0" smtClean="0">
                <a:latin typeface="+mn-lt"/>
              </a:rPr>
              <a:t> </a:t>
            </a:r>
            <a:r>
              <a:rPr lang="en-GB" sz="2800" b="1" dirty="0" smtClean="0">
                <a:latin typeface="+mn-lt"/>
              </a:rPr>
              <a:t>agreement...</a:t>
            </a:r>
            <a:br>
              <a:rPr lang="en-GB" sz="2800" b="1" dirty="0" smtClean="0">
                <a:latin typeface="+mn-lt"/>
              </a:rPr>
            </a:br>
            <a:r>
              <a:rPr lang="en-GB" sz="2800" b="1" dirty="0" smtClean="0">
                <a:solidFill>
                  <a:srgbClr val="000066"/>
                </a:solidFill>
                <a:latin typeface="+mn-lt"/>
              </a:rPr>
              <a:t/>
            </a:r>
            <a:br>
              <a:rPr lang="en-GB" sz="2800" b="1" dirty="0" smtClean="0">
                <a:solidFill>
                  <a:srgbClr val="000066"/>
                </a:solidFill>
                <a:latin typeface="+mn-lt"/>
              </a:rPr>
            </a:br>
            <a:r>
              <a:rPr lang="en-GB" sz="2800" b="1" dirty="0" smtClean="0">
                <a:solidFill>
                  <a:srgbClr val="000066"/>
                </a:solidFill>
                <a:latin typeface="+mn-lt"/>
              </a:rPr>
              <a:t>The IPPC makes complementary provision for trade </a:t>
            </a:r>
            <a:br>
              <a:rPr lang="en-GB" sz="2800" b="1" dirty="0" smtClean="0">
                <a:solidFill>
                  <a:srgbClr val="000066"/>
                </a:solidFill>
                <a:latin typeface="+mn-lt"/>
              </a:rPr>
            </a:br>
            <a:r>
              <a:rPr lang="en-GB" sz="2800" b="1" dirty="0" smtClean="0">
                <a:solidFill>
                  <a:srgbClr val="000066"/>
                </a:solidFill>
                <a:latin typeface="+mn-lt"/>
              </a:rPr>
              <a:t>in a protection</a:t>
            </a:r>
            <a:r>
              <a:rPr lang="en-GB" sz="2800" b="1" i="1" dirty="0" smtClean="0">
                <a:solidFill>
                  <a:srgbClr val="000066"/>
                </a:solidFill>
                <a:latin typeface="+mn-lt"/>
              </a:rPr>
              <a:t> </a:t>
            </a:r>
            <a:r>
              <a:rPr lang="en-GB" sz="2800" b="1" dirty="0" smtClean="0">
                <a:solidFill>
                  <a:srgbClr val="000066"/>
                </a:solidFill>
                <a:latin typeface="+mn-lt"/>
              </a:rPr>
              <a:t>agreement.</a:t>
            </a:r>
          </a:p>
          <a:p>
            <a:pPr algn="just"/>
            <a:endParaRPr lang="en-GB" sz="2500" dirty="0">
              <a:solidFill>
                <a:schemeClr val="bg2"/>
              </a:solidFill>
            </a:endParaRPr>
          </a:p>
        </p:txBody>
      </p:sp>
    </p:spTree>
    <p:extLst>
      <p:ext uri="{BB962C8B-B14F-4D97-AF65-F5344CB8AC3E}">
        <p14:creationId xmlns:p14="http://schemas.microsoft.com/office/powerpoint/2010/main" val="28246701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1655676" y="735547"/>
            <a:ext cx="5829300" cy="1125140"/>
          </a:xfrm>
        </p:spPr>
        <p:txBody>
          <a:bodyPr/>
          <a:lstStyle/>
          <a:p>
            <a:r>
              <a:rPr lang="en-US" sz="3300" b="1" dirty="0">
                <a:solidFill>
                  <a:schemeClr val="tx2"/>
                </a:solidFill>
              </a:rPr>
              <a:t>Thank you very much</a:t>
            </a:r>
          </a:p>
        </p:txBody>
      </p:sp>
      <p:sp>
        <p:nvSpPr>
          <p:cNvPr id="5" name="Footer Placeholder 4"/>
          <p:cNvSpPr>
            <a:spLocks noGrp="1"/>
          </p:cNvSpPr>
          <p:nvPr>
            <p:ph type="ftr" sz="quarter" idx="4294967295"/>
          </p:nvPr>
        </p:nvSpPr>
        <p:spPr>
          <a:xfrm>
            <a:off x="3486150" y="4767263"/>
            <a:ext cx="2171700" cy="273844"/>
          </a:xfrm>
          <a:prstGeom prst="rect">
            <a:avLst/>
          </a:prstGeom>
        </p:spPr>
        <p:txBody>
          <a:bodyPr/>
          <a:lstStyle/>
          <a:p>
            <a:pPr>
              <a:defRPr/>
            </a:pPr>
            <a:r>
              <a:rPr lang="en-GB" smtClean="0"/>
              <a:t>FAO</a:t>
            </a:r>
            <a:r>
              <a:rPr lang="en-GB" smtClean="0">
                <a:solidFill>
                  <a:srgbClr val="B0D3EE"/>
                </a:solidFill>
              </a:rPr>
              <a:t> </a:t>
            </a:r>
            <a:r>
              <a:rPr lang="en-GB" smtClean="0"/>
              <a:t>Legal Office</a:t>
            </a:r>
            <a:endParaRPr lang="en-GB"/>
          </a:p>
        </p:txBody>
      </p:sp>
      <p:sp>
        <p:nvSpPr>
          <p:cNvPr id="9" name="Text Placeholder 6"/>
          <p:cNvSpPr txBox="1">
            <a:spLocks/>
          </p:cNvSpPr>
          <p:nvPr/>
        </p:nvSpPr>
        <p:spPr bwMode="auto">
          <a:xfrm>
            <a:off x="1642004" y="2197504"/>
            <a:ext cx="6156684" cy="1836204"/>
          </a:xfrm>
          <a:prstGeom prst="rect">
            <a:avLst/>
          </a:prstGeom>
          <a:noFill/>
          <a:ln w="9525">
            <a:noFill/>
            <a:miter lim="800000"/>
            <a:headEnd/>
            <a:tailEnd/>
          </a:ln>
        </p:spPr>
        <p:txBody>
          <a:bodyPr vert="horz" wrap="square" lIns="68580" tIns="34290" rIns="68580" bIns="34290" numCol="1" anchor="b" anchorCtr="0" compatLnSpc="1">
            <a:prstTxWarp prst="textNoShape">
              <a:avLst/>
            </a:prstTxWarp>
          </a:bodyPr>
          <a:lstStyle/>
          <a:p>
            <a:pPr defTabSz="685800" eaLnBrk="0" hangingPunct="0">
              <a:spcBef>
                <a:spcPct val="20000"/>
              </a:spcBef>
              <a:defRPr/>
            </a:pPr>
            <a:r>
              <a:rPr lang="en-US" sz="1500" b="1" dirty="0">
                <a:solidFill>
                  <a:schemeClr val="tx2"/>
                </a:solidFill>
              </a:rPr>
              <a:t>Carmen Bullon  - </a:t>
            </a:r>
            <a:r>
              <a:rPr lang="en-US" sz="1500" b="1" dirty="0" err="1">
                <a:solidFill>
                  <a:schemeClr val="tx2"/>
                </a:solidFill>
                <a:hlinkClick r:id="rId2"/>
              </a:rPr>
              <a:t>Carmen.Bullon@fao</a:t>
            </a:r>
            <a:r>
              <a:rPr lang="en-US" sz="1500" b="1" dirty="0">
                <a:solidFill>
                  <a:schemeClr val="tx2"/>
                </a:solidFill>
                <a:hlinkClick r:id="rId2"/>
              </a:rPr>
              <a:t>.org</a:t>
            </a:r>
            <a:endParaRPr lang="en-US" sz="1500" b="1" dirty="0">
              <a:solidFill>
                <a:schemeClr val="tx2"/>
              </a:solidFill>
            </a:endParaRPr>
          </a:p>
          <a:p>
            <a:pPr lvl="0" algn="l" eaLnBrk="0" hangingPunct="0">
              <a:spcBef>
                <a:spcPct val="20000"/>
              </a:spcBef>
              <a:defRPr/>
            </a:pPr>
            <a:r>
              <a:rPr lang="en-US" sz="1500" b="1" dirty="0">
                <a:solidFill>
                  <a:schemeClr val="tx2"/>
                </a:solidFill>
              </a:rPr>
              <a:t>Lalaina Ravelomanantsoa – </a:t>
            </a:r>
            <a:r>
              <a:rPr lang="en-US" sz="1500" b="1" dirty="0">
                <a:solidFill>
                  <a:schemeClr val="tx2"/>
                </a:solidFill>
                <a:hlinkClick r:id="rId3"/>
              </a:rPr>
              <a:t>Lalaina.Ravelomanantsoa@fao.org</a:t>
            </a:r>
            <a:endParaRPr lang="en-US" sz="1500" b="1" dirty="0">
              <a:solidFill>
                <a:schemeClr val="tx2"/>
              </a:solidFill>
            </a:endParaRPr>
          </a:p>
          <a:p>
            <a:pPr algn="l" eaLnBrk="0" hangingPunct="0">
              <a:spcBef>
                <a:spcPct val="20000"/>
              </a:spcBef>
            </a:pPr>
            <a:r>
              <a:rPr lang="en-US" sz="2100" b="1" dirty="0">
                <a:solidFill>
                  <a:schemeClr val="tx2"/>
                </a:solidFill>
              </a:rPr>
              <a:t>Legal Officers -FAO Development Law Service</a:t>
            </a:r>
          </a:p>
        </p:txBody>
      </p:sp>
      <p:pic>
        <p:nvPicPr>
          <p:cNvPr id="10" name="Picture 6" descr="See full size image">
            <a:hlinkClick r:id="rId4"/>
          </p:cNvPr>
          <p:cNvPicPr>
            <a:picLocks noChangeAspect="1" noChangeArrowheads="1"/>
          </p:cNvPicPr>
          <p:nvPr/>
        </p:nvPicPr>
        <p:blipFill>
          <a:blip r:embed="rId5" cstate="print"/>
          <a:srcRect/>
          <a:stretch>
            <a:fillRect/>
          </a:stretch>
        </p:blipFill>
        <p:spPr>
          <a:xfrm>
            <a:off x="5579269" y="0"/>
            <a:ext cx="2421731" cy="2380060"/>
          </a:xfrm>
          <a:prstGeom prst="rect">
            <a:avLst/>
          </a:prstGeom>
        </p:spPr>
      </p:pic>
    </p:spTree>
    <p:extLst>
      <p:ext uri="{BB962C8B-B14F-4D97-AF65-F5344CB8AC3E}">
        <p14:creationId xmlns:p14="http://schemas.microsoft.com/office/powerpoint/2010/main" val="2858788129"/>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1465" y="273844"/>
            <a:ext cx="7506679" cy="994172"/>
          </a:xfrm>
        </p:spPr>
        <p:txBody>
          <a:bodyPr/>
          <a:lstStyle/>
          <a:p>
            <a:r>
              <a:rPr lang="en-US" b="1" dirty="0"/>
              <a:t>Purpose and objectives (Preamble and article 1)</a:t>
            </a:r>
            <a:endParaRPr lang="en-GB" b="1" dirty="0"/>
          </a:p>
        </p:txBody>
      </p:sp>
      <p:sp>
        <p:nvSpPr>
          <p:cNvPr id="3" name="Content Placeholder 2"/>
          <p:cNvSpPr>
            <a:spLocks noGrp="1"/>
          </p:cNvSpPr>
          <p:nvPr>
            <p:ph idx="1"/>
          </p:nvPr>
        </p:nvSpPr>
        <p:spPr>
          <a:xfrm>
            <a:off x="900954" y="1429731"/>
            <a:ext cx="7567192" cy="3118475"/>
          </a:xfrm>
        </p:spPr>
        <p:txBody>
          <a:bodyPr vert="horz" lIns="91440" tIns="45720" rIns="91440" bIns="45720" rtlCol="0" anchor="t">
            <a:normAutofit/>
          </a:bodyPr>
          <a:lstStyle/>
          <a:p>
            <a:pPr algn="just"/>
            <a:r>
              <a:rPr lang="en-US" sz="2400" dirty="0"/>
              <a:t>Objective: to foster international cooperation in controlling the spread of plant pests.</a:t>
            </a:r>
          </a:p>
          <a:p>
            <a:pPr algn="just"/>
            <a:r>
              <a:rPr lang="en-US" sz="2400" dirty="0"/>
              <a:t>Phytosanitary measures should be technically justified, transparent and not applied in such a way as to constitute an arbitrary or disguised restriction to trade.</a:t>
            </a:r>
          </a:p>
          <a:p>
            <a:pPr algn="just"/>
            <a:r>
              <a:rPr lang="en-US" sz="2400" dirty="0"/>
              <a:t>Contracting parties undertake to adopt the legislative, technical and administrative measures specified in this Convention and in supplementary agreements.</a:t>
            </a:r>
            <a:endParaRPr lang="en-GB" sz="2400" dirty="0"/>
          </a:p>
        </p:txBody>
      </p:sp>
    </p:spTree>
    <p:extLst>
      <p:ext uri="{BB962C8B-B14F-4D97-AF65-F5344CB8AC3E}">
        <p14:creationId xmlns:p14="http://schemas.microsoft.com/office/powerpoint/2010/main" val="562046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09138" y="305432"/>
            <a:ext cx="5377295" cy="994172"/>
          </a:xfrm>
        </p:spPr>
        <p:txBody>
          <a:bodyPr/>
          <a:lstStyle/>
          <a:p>
            <a:r>
              <a:rPr lang="en-US" b="1" dirty="0" smtClean="0"/>
              <a:t>So….</a:t>
            </a:r>
            <a:endParaRPr lang="en-GB" b="1" dirty="0"/>
          </a:p>
        </p:txBody>
      </p:sp>
      <p:sp>
        <p:nvSpPr>
          <p:cNvPr id="3" name="Content Placeholder 2"/>
          <p:cNvSpPr>
            <a:spLocks noGrp="1"/>
          </p:cNvSpPr>
          <p:nvPr>
            <p:ph idx="1"/>
          </p:nvPr>
        </p:nvSpPr>
        <p:spPr>
          <a:xfrm>
            <a:off x="1089211" y="1425996"/>
            <a:ext cx="7274859" cy="1613040"/>
          </a:xfrm>
        </p:spPr>
        <p:txBody>
          <a:bodyPr>
            <a:normAutofit/>
          </a:bodyPr>
          <a:lstStyle/>
          <a:p>
            <a:pPr algn="just"/>
            <a:r>
              <a:rPr lang="en-US" sz="2500" dirty="0"/>
              <a:t>What does this mean?</a:t>
            </a:r>
          </a:p>
          <a:p>
            <a:pPr algn="just"/>
            <a:r>
              <a:rPr lang="en-US" sz="2500" dirty="0"/>
              <a:t>Do countries have (necessarily) to adopt new legislation when they become contracting parties?</a:t>
            </a:r>
            <a:endParaRPr lang="en-GB" sz="2500" dirty="0"/>
          </a:p>
        </p:txBody>
      </p:sp>
    </p:spTree>
    <p:extLst>
      <p:ext uri="{BB962C8B-B14F-4D97-AF65-F5344CB8AC3E}">
        <p14:creationId xmlns:p14="http://schemas.microsoft.com/office/powerpoint/2010/main" val="17326700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112" y="85585"/>
            <a:ext cx="7169727" cy="994172"/>
          </a:xfrm>
        </p:spPr>
        <p:txBody>
          <a:bodyPr/>
          <a:lstStyle/>
          <a:p>
            <a:r>
              <a:rPr lang="en-US" b="1" dirty="0" smtClean="0">
                <a:solidFill>
                  <a:srgbClr val="FF0000"/>
                </a:solidFill>
              </a:rPr>
              <a:t>Discussion</a:t>
            </a:r>
            <a:r>
              <a:rPr lang="en-US" b="1" dirty="0" smtClean="0"/>
              <a:t>: Scope (Article I (4))</a:t>
            </a:r>
            <a:endParaRPr lang="en-GB" b="1" dirty="0"/>
          </a:p>
        </p:txBody>
      </p:sp>
      <p:sp>
        <p:nvSpPr>
          <p:cNvPr id="3" name="Content Placeholder 2"/>
          <p:cNvSpPr>
            <a:spLocks noGrp="1"/>
          </p:cNvSpPr>
          <p:nvPr>
            <p:ph idx="1"/>
          </p:nvPr>
        </p:nvSpPr>
        <p:spPr>
          <a:xfrm>
            <a:off x="868112" y="1187684"/>
            <a:ext cx="8068235" cy="3118475"/>
          </a:xfrm>
        </p:spPr>
        <p:txBody>
          <a:bodyPr>
            <a:noAutofit/>
          </a:bodyPr>
          <a:lstStyle/>
          <a:p>
            <a:pPr marL="0" indent="0">
              <a:buNone/>
            </a:pPr>
            <a:r>
              <a:rPr lang="en-US" sz="2000" dirty="0" smtClean="0"/>
              <a:t>What should be the scope of the Convention in order to prevent the entry and spread of plant pests?</a:t>
            </a:r>
          </a:p>
          <a:p>
            <a:r>
              <a:rPr lang="en-US" sz="2000" dirty="0" smtClean="0"/>
              <a:t>(a) Only plants? </a:t>
            </a:r>
          </a:p>
          <a:p>
            <a:r>
              <a:rPr lang="en-US" sz="2000" dirty="0" smtClean="0"/>
              <a:t>(b) also plant products?. Which type of plant products? (raw, processed…)</a:t>
            </a:r>
          </a:p>
          <a:p>
            <a:r>
              <a:rPr lang="en-US" sz="2000" dirty="0" smtClean="0"/>
              <a:t>(c) other products? Which type of products? </a:t>
            </a:r>
          </a:p>
          <a:p>
            <a:r>
              <a:rPr lang="en-US" sz="2000" dirty="0" smtClean="0"/>
              <a:t>(d) which type of activities? Only trade?</a:t>
            </a:r>
            <a:endParaRPr lang="en-US" sz="2000" dirty="0"/>
          </a:p>
          <a:p>
            <a:pPr marL="0" indent="0">
              <a:buNone/>
            </a:pPr>
            <a:r>
              <a:rPr lang="en-US" sz="2400" i="1" dirty="0" smtClean="0">
                <a:solidFill>
                  <a:srgbClr val="FF0000"/>
                </a:solidFill>
              </a:rPr>
              <a:t>Discuss with the person next to you for 2 minutes and provide your feedback</a:t>
            </a:r>
            <a:endParaRPr lang="en-GB" sz="2400" i="1" dirty="0">
              <a:solidFill>
                <a:srgbClr val="FF0000"/>
              </a:solidFill>
            </a:endParaRPr>
          </a:p>
        </p:txBody>
      </p:sp>
    </p:spTree>
    <p:extLst>
      <p:ext uri="{BB962C8B-B14F-4D97-AF65-F5344CB8AC3E}">
        <p14:creationId xmlns:p14="http://schemas.microsoft.com/office/powerpoint/2010/main" val="13661721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77394" y="1472757"/>
            <a:ext cx="7169727" cy="3118475"/>
          </a:xfrm>
        </p:spPr>
        <p:txBody>
          <a:bodyPr>
            <a:normAutofit/>
          </a:bodyPr>
          <a:lstStyle/>
          <a:p>
            <a:pPr algn="just"/>
            <a:r>
              <a:rPr lang="en-US" sz="2200" dirty="0"/>
              <a:t>Where appropriate, the provisions of the Convention may be deemed by contracting parties to extend, in addition to plant and plant products, to </a:t>
            </a:r>
            <a:r>
              <a:rPr lang="en-US" sz="2200" b="1" dirty="0"/>
              <a:t>storage places, packaging conveyances, containers, soil and any other organism, object or material capable of harboring or spreading plant pests</a:t>
            </a:r>
            <a:r>
              <a:rPr lang="en-US" sz="2200" dirty="0"/>
              <a:t>, particularly when international transportation is involved. </a:t>
            </a:r>
            <a:endParaRPr lang="en-GB" sz="2200" dirty="0"/>
          </a:p>
        </p:txBody>
      </p:sp>
      <p:sp>
        <p:nvSpPr>
          <p:cNvPr id="4" name="Title 1"/>
          <p:cNvSpPr>
            <a:spLocks noGrp="1"/>
          </p:cNvSpPr>
          <p:nvPr>
            <p:ph type="title"/>
          </p:nvPr>
        </p:nvSpPr>
        <p:spPr>
          <a:xfrm>
            <a:off x="1177394" y="273844"/>
            <a:ext cx="7169727" cy="994172"/>
          </a:xfrm>
        </p:spPr>
        <p:txBody>
          <a:bodyPr/>
          <a:lstStyle/>
          <a:p>
            <a:r>
              <a:rPr lang="en-US" b="1" dirty="0"/>
              <a:t>Scope (Article I (4))</a:t>
            </a:r>
            <a:endParaRPr lang="en-GB" b="1" dirty="0"/>
          </a:p>
        </p:txBody>
      </p:sp>
    </p:spTree>
    <p:extLst>
      <p:ext uri="{BB962C8B-B14F-4D97-AF65-F5344CB8AC3E}">
        <p14:creationId xmlns:p14="http://schemas.microsoft.com/office/powerpoint/2010/main" val="28947730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8112" y="179714"/>
            <a:ext cx="7169727" cy="994172"/>
          </a:xfrm>
        </p:spPr>
        <p:txBody>
          <a:bodyPr/>
          <a:lstStyle/>
          <a:p>
            <a:r>
              <a:rPr lang="en-US" b="1" dirty="0" smtClean="0">
                <a:solidFill>
                  <a:srgbClr val="FF0000"/>
                </a:solidFill>
              </a:rPr>
              <a:t>Discussion</a:t>
            </a:r>
            <a:r>
              <a:rPr lang="en-US" b="1" dirty="0" smtClean="0"/>
              <a:t>: Scope (Article I (4))</a:t>
            </a:r>
            <a:endParaRPr lang="en-GB" b="1" dirty="0"/>
          </a:p>
        </p:txBody>
      </p:sp>
      <p:sp>
        <p:nvSpPr>
          <p:cNvPr id="3" name="Content Placeholder 2"/>
          <p:cNvSpPr>
            <a:spLocks noGrp="1"/>
          </p:cNvSpPr>
          <p:nvPr>
            <p:ph idx="1"/>
          </p:nvPr>
        </p:nvSpPr>
        <p:spPr>
          <a:xfrm>
            <a:off x="988360" y="1171505"/>
            <a:ext cx="7819464" cy="3118475"/>
          </a:xfrm>
        </p:spPr>
        <p:txBody>
          <a:bodyPr>
            <a:noAutofit/>
          </a:bodyPr>
          <a:lstStyle/>
          <a:p>
            <a:r>
              <a:rPr lang="en-US" sz="2200" dirty="0" smtClean="0"/>
              <a:t>So, would the IPPC apply to the internal movement of grain for feed?</a:t>
            </a:r>
          </a:p>
          <a:p>
            <a:r>
              <a:rPr lang="en-US" sz="2200" dirty="0" smtClean="0"/>
              <a:t>And what about the trade of packaged seeds between neighbor countries?</a:t>
            </a:r>
          </a:p>
          <a:p>
            <a:r>
              <a:rPr lang="en-US" sz="2200" dirty="0" smtClean="0"/>
              <a:t>And to handicraft? What about the  trade of processed T-shirts made of cotton?</a:t>
            </a:r>
          </a:p>
          <a:p>
            <a:pPr marL="0" indent="0">
              <a:buNone/>
            </a:pPr>
            <a:endParaRPr lang="en-US" sz="2200" dirty="0"/>
          </a:p>
          <a:p>
            <a:pPr marL="0" indent="0">
              <a:buNone/>
            </a:pPr>
            <a:r>
              <a:rPr lang="en-US" sz="2200" i="1" dirty="0" smtClean="0">
                <a:solidFill>
                  <a:srgbClr val="FF0000"/>
                </a:solidFill>
              </a:rPr>
              <a:t>Discuss with the person next to you for 2 minutes and provide your feedback</a:t>
            </a:r>
            <a:endParaRPr lang="en-GB" sz="2200" i="1" dirty="0">
              <a:solidFill>
                <a:srgbClr val="FF0000"/>
              </a:solidFill>
            </a:endParaRPr>
          </a:p>
        </p:txBody>
      </p:sp>
    </p:spTree>
    <p:extLst>
      <p:ext uri="{BB962C8B-B14F-4D97-AF65-F5344CB8AC3E}">
        <p14:creationId xmlns:p14="http://schemas.microsoft.com/office/powerpoint/2010/main" val="260567846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3D SOUND" val="Swing"/>
  <p:tag name="POWER3D IMAGE0" val="PWRTRANS.TGA"/>
  <p:tag name="POWER3D OPTIONS" val="Medium "/>
  <p:tag name="POWER3D TRANSITION" val="DemoSwing.p3d 6"/>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1441</TotalTime>
  <Words>4128</Words>
  <Application>Microsoft Office PowerPoint</Application>
  <PresentationFormat>On-screen Show (16:9)</PresentationFormat>
  <Paragraphs>320</Paragraphs>
  <Slides>40</Slides>
  <Notes>16</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40</vt:i4>
      </vt:variant>
    </vt:vector>
  </HeadingPairs>
  <TitlesOfParts>
    <vt:vector size="49" baseType="lpstr">
      <vt:lpstr>Arial</vt:lpstr>
      <vt:lpstr>Calibri</vt:lpstr>
      <vt:lpstr>Courier New</vt:lpstr>
      <vt:lpstr>Monotype Sorts</vt:lpstr>
      <vt:lpstr>Tahoma</vt:lpstr>
      <vt:lpstr>Wingdings</vt:lpstr>
      <vt:lpstr>Wingdings 2</vt:lpstr>
      <vt:lpstr>Office Theme</vt:lpstr>
      <vt:lpstr>Clip</vt:lpstr>
      <vt:lpstr>International legal framework: Obligations and responsibilities under the IPPC</vt:lpstr>
      <vt:lpstr>International regulatory framework for phytosanitary protection</vt:lpstr>
      <vt:lpstr>International Plant Protection Convention (IPPC)</vt:lpstr>
      <vt:lpstr>PowerPoint Presentation</vt:lpstr>
      <vt:lpstr>Purpose and objectives (Preamble and article 1)</vt:lpstr>
      <vt:lpstr>So….</vt:lpstr>
      <vt:lpstr>Discussion: Scope (Article I (4))</vt:lpstr>
      <vt:lpstr>Scope (Article I (4))</vt:lpstr>
      <vt:lpstr>Discussion: Scope (Article I (4))</vt:lpstr>
      <vt:lpstr>Article II. Use of terms</vt:lpstr>
      <vt:lpstr>Article III. </vt:lpstr>
      <vt:lpstr> Discussion: Functions of national plant protection organizations (art. IV)</vt:lpstr>
      <vt:lpstr>Functions of national plant protection organizations (art. IV)</vt:lpstr>
      <vt:lpstr>Functions of national plant protection organizations (art. IV)</vt:lpstr>
      <vt:lpstr>Phytosanitary certification (art. V)</vt:lpstr>
      <vt:lpstr>Regulated pests (art. VI)</vt:lpstr>
      <vt:lpstr>Import requirements (art. VII)</vt:lpstr>
      <vt:lpstr>Import requirements (art. VII)</vt:lpstr>
      <vt:lpstr>Import requirements (art. VII)</vt:lpstr>
      <vt:lpstr>Exercise: Import requirements (art. VII)</vt:lpstr>
      <vt:lpstr>Import requirements (art. VII)</vt:lpstr>
      <vt:lpstr>International Cooperation (art. VIII)</vt:lpstr>
      <vt:lpstr>PowerPoint Presentation</vt:lpstr>
      <vt:lpstr>International Standards for Phytosanitary Measures (ISPMs) (art. X)</vt:lpstr>
      <vt:lpstr>Governance</vt:lpstr>
      <vt:lpstr>Other provisions</vt:lpstr>
      <vt:lpstr>Discussion: International Standards for Phytosanitary Measures (ISPMs)</vt:lpstr>
      <vt:lpstr>International Standards for Phytosanitary Measures (ISPMs)</vt:lpstr>
      <vt:lpstr>PowerPoint Presentation</vt:lpstr>
      <vt:lpstr>Obligations resulting from ISPMs relevant for the regulatory framework</vt:lpstr>
      <vt:lpstr>PowerPoint Presentation</vt:lpstr>
      <vt:lpstr>ISPM 5: Clarification of concepts</vt:lpstr>
      <vt:lpstr>PowerPoint Presentation</vt:lpstr>
      <vt:lpstr>Phytosanitary certification ISPM 7 Phytosanitary certification System ISPM 12 revised version 2011 </vt:lpstr>
      <vt:lpstr>Import  Regulatory System, ISPM 20</vt:lpstr>
      <vt:lpstr>Reporting duties (ex. ISPM 8, 13, 16 and 17)</vt:lpstr>
      <vt:lpstr>Reporting duties (ex. ISPM 8, 13, 16 AND 17)</vt:lpstr>
      <vt:lpstr>Reporting duties (ex. ISPM 8, 13, 16 AND 17)</vt:lpstr>
      <vt:lpstr>Reporting duties (ex. ISPM 8, 13, 16 AND 17)</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167</cp:revision>
  <cp:lastPrinted>2016-01-16T17:31:26Z</cp:lastPrinted>
  <dcterms:created xsi:type="dcterms:W3CDTF">2015-12-01T15:06:03Z</dcterms:created>
  <dcterms:modified xsi:type="dcterms:W3CDTF">2018-01-09T15:06:40Z</dcterms:modified>
</cp:coreProperties>
</file>