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General presentation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80405/" TargetMode="External"/><Relationship Id="rId2" Type="http://schemas.openxmlformats.org/officeDocument/2006/relationships/hyperlink" Target="https://www.ippc.int/static/media/files/publication/en/2016/07/Report_CPM-11_2016-07-19_withISPMs-revised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ppc.int/static/media/files/publication/en/2016/05/Appendix_09_NRO_Procedures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hytosanitary.info/" TargetMode="External"/><Relationship Id="rId5" Type="http://schemas.openxmlformats.org/officeDocument/2006/relationships/hyperlink" Target="http://www.ippc.org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720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basic information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8817" y="1595021"/>
            <a:ext cx="8026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NROs: 7 Public and 6 Bilateral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Public = </a:t>
            </a:r>
            <a:r>
              <a:rPr lang="en-GB" sz="2400" b="1" dirty="0" smtClean="0">
                <a:cs typeface="Arial" panose="020B0604020202020204" pitchFamily="34" charset="0"/>
              </a:rPr>
              <a:t>reported </a:t>
            </a:r>
            <a:r>
              <a:rPr lang="en-GB" sz="2400" b="1" dirty="0">
                <a:cs typeface="Arial" panose="020B0604020202020204" pitchFamily="34" charset="0"/>
              </a:rPr>
              <a:t>via the IPP (International Phytosanitary Portal: </a:t>
            </a:r>
            <a:r>
              <a:rPr lang="en-GB" sz="2400" b="1" dirty="0" smtClean="0">
                <a:cs typeface="Arial" panose="020B0604020202020204" pitchFamily="34" charset="0"/>
                <a:hlinkClick r:id="rId3"/>
              </a:rPr>
              <a:t>www.ippc.int</a:t>
            </a:r>
            <a:r>
              <a:rPr lang="en-GB" sz="2400" b="1" dirty="0" smtClean="0">
                <a:cs typeface="Arial" panose="020B0604020202020204" pitchFamily="34" charset="0"/>
              </a:rPr>
              <a:t>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89451"/>
              </p:ext>
            </p:extLst>
          </p:nvPr>
        </p:nvGraphicFramePr>
        <p:xfrm>
          <a:off x="951345" y="2889250"/>
          <a:ext cx="6613237" cy="3742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Document" r:id="rId4" imgW="5757663" imgH="3109902" progId="Word.Document.12">
                  <p:embed/>
                </p:oleObj>
              </mc:Choice>
              <mc:Fallback>
                <p:oleObj name="Document" r:id="rId4" imgW="5757663" imgH="31099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1345" y="2889250"/>
                        <a:ext cx="6613237" cy="3742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628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basic information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8817" y="1595021"/>
            <a:ext cx="8026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13 NROs: 7 Public and 6 Bilateral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Bilateral = </a:t>
            </a:r>
            <a:r>
              <a:rPr lang="en-GB" sz="2400" b="1" dirty="0">
                <a:cs typeface="Arial" panose="020B0604020202020204" pitchFamily="34" charset="0"/>
              </a:rPr>
              <a:t>reported in direct communication between countries </a:t>
            </a:r>
            <a:r>
              <a:rPr lang="en-GB" sz="2400" b="1" dirty="0" smtClean="0">
                <a:cs typeface="Arial" panose="020B0604020202020204" pitchFamily="34" charset="0"/>
              </a:rPr>
              <a:t>(reporting on the </a:t>
            </a:r>
            <a:r>
              <a:rPr lang="en-GB" sz="2400" b="1" dirty="0">
                <a:cs typeface="Arial" panose="020B0604020202020204" pitchFamily="34" charset="0"/>
              </a:rPr>
              <a:t>IPP </a:t>
            </a:r>
            <a:r>
              <a:rPr lang="en-GB" sz="2400" b="1" dirty="0" smtClean="0">
                <a:cs typeface="Arial" panose="020B0604020202020204" pitchFamily="34" charset="0"/>
              </a:rPr>
              <a:t>encouraged but optional)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sz="2400" b="1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399108"/>
              </p:ext>
            </p:extLst>
          </p:nvPr>
        </p:nvGraphicFramePr>
        <p:xfrm>
          <a:off x="822036" y="3056658"/>
          <a:ext cx="7379855" cy="3039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Document" r:id="rId3" imgW="5757663" imgH="2425084" progId="Word.Document.12">
                  <p:embed/>
                </p:oleObj>
              </mc:Choice>
              <mc:Fallback>
                <p:oleObj name="Document" r:id="rId3" imgW="5757663" imgH="2425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2036" y="3056658"/>
                        <a:ext cx="7379855" cy="3039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44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General and Specific Procedures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308" y="1394691"/>
            <a:ext cx="7951799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Adopted by CPM-11 for contracting parties to follow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Based </a:t>
            </a:r>
            <a:r>
              <a:rPr lang="en-GB" sz="2400" b="1" dirty="0">
                <a:cs typeface="Arial" panose="020B0604020202020204" pitchFamily="34" charset="0"/>
              </a:rPr>
              <a:t>on </a:t>
            </a:r>
            <a:r>
              <a:rPr lang="en-GB" sz="2400" b="1" dirty="0" smtClean="0">
                <a:cs typeface="Arial" panose="020B0604020202020204" pitchFamily="34" charset="0"/>
              </a:rPr>
              <a:t>the Convention + recommendations &amp; </a:t>
            </a:r>
            <a:r>
              <a:rPr lang="en-GB" sz="2400" b="1" dirty="0">
                <a:cs typeface="Arial" panose="020B0604020202020204" pitchFamily="34" charset="0"/>
              </a:rPr>
              <a:t>inputs </a:t>
            </a:r>
            <a:r>
              <a:rPr lang="en-GB" sz="2400" b="1" dirty="0" smtClean="0">
                <a:cs typeface="Arial" panose="020B0604020202020204" pitchFamily="34" charset="0"/>
              </a:rPr>
              <a:t>of the </a:t>
            </a:r>
            <a:r>
              <a:rPr lang="en-GB" sz="2400" b="1" dirty="0">
                <a:cs typeface="Arial" panose="020B0604020202020204" pitchFamily="34" charset="0"/>
              </a:rPr>
              <a:t>National Reporting Obligations Advisory </a:t>
            </a:r>
            <a:r>
              <a:rPr lang="en-GB" sz="2400" b="1" dirty="0" smtClean="0">
                <a:cs typeface="Arial" panose="020B0604020202020204" pitchFamily="34" charset="0"/>
              </a:rPr>
              <a:t>Group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Include previous CPM </a:t>
            </a:r>
            <a:r>
              <a:rPr lang="en-GB" sz="2400" b="1" dirty="0">
                <a:cs typeface="Arial" panose="020B0604020202020204" pitchFamily="34" charset="0"/>
              </a:rPr>
              <a:t>decisions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To be found: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fr-FR" sz="2400" b="1" dirty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Appendix 9 to the Report from </a:t>
            </a:r>
            <a:r>
              <a:rPr lang="en-GB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CPM-11</a:t>
            </a:r>
            <a:endParaRPr lang="en-GB" altLang="fr-FR" sz="24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>
                <a:cs typeface="Arial" panose="020B0604020202020204" pitchFamily="34" charset="0"/>
                <a:hlinkClick r:id="rId3"/>
              </a:rPr>
              <a:t>NRO Guide (Annex III) </a:t>
            </a:r>
            <a:endParaRPr lang="en-GB" sz="2400" b="1" dirty="0" smtClean="0">
              <a:cs typeface="Arial" panose="020B060402020202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  <a:hlinkClick r:id="rId4"/>
              </a:rPr>
              <a:t>As separate tables on IPP</a:t>
            </a:r>
            <a:endParaRPr lang="en-GB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1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1053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General and Specific Procedures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236" y="1394691"/>
            <a:ext cx="807187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General: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Use of electronic media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Use of the IPP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Pest reporting through RPPOs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 smtClean="0">
                <a:cs typeface="Arial" panose="020B0604020202020204" pitchFamily="34" charset="0"/>
              </a:rPr>
              <a:t>Priority to NRO while posting info</a:t>
            </a:r>
            <a:endParaRPr lang="en-GB" sz="20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Specific: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000" b="1" dirty="0">
                <a:cs typeface="Arial" panose="020B0604020202020204" pitchFamily="34" charset="0"/>
              </a:rPr>
              <a:t>Details on each </a:t>
            </a:r>
            <a:r>
              <a:rPr lang="en-US" sz="2000" b="1" dirty="0" smtClean="0">
                <a:cs typeface="Arial" panose="020B0604020202020204" pitchFamily="34" charset="0"/>
              </a:rPr>
              <a:t>NRO</a:t>
            </a:r>
            <a:endParaRPr lang="en-GB" sz="20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8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4"/>
            <a:ext cx="8440616" cy="6101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NRO materials and statistics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7308" y="1394691"/>
            <a:ext cx="79517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smtClean="0">
                <a:cs typeface="Arial" panose="020B0604020202020204" pitchFamily="34" charset="0"/>
              </a:rPr>
              <a:t>NRO Guide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13 factsheets on each NRO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4 leaflets (benefits, consequences, contact points, networking)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Tables (lists on NROs)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NROs UPDATE (educational newsletter)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cs typeface="Arial" panose="020B0604020202020204" pitchFamily="34" charset="0"/>
              </a:rPr>
              <a:t>Statistics (summary for CPM-12 and IPP live statistics)</a:t>
            </a:r>
            <a:endParaRPr lang="en-US" sz="2400" b="1" dirty="0" smtClean="0"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b="1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75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76200" y="1514235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200" b="1" dirty="0"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lang="fr-FR" altLang="en-US" sz="22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2200" b="1" dirty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200" b="1" dirty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lang="fr-FR" altLang="en-US" sz="22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200" b="1" dirty="0"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lang="fr-FR" altLang="en-US" sz="2200" b="1" dirty="0" err="1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2200" b="1" dirty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www.ippc.org</a:t>
            </a:r>
            <a:endParaRPr lang="fr-FR" altLang="en-US" sz="2200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6"/>
              </a:rPr>
              <a:t>www.phytosanitary.info</a:t>
            </a: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22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207</Words>
  <Application>Microsoft Office PowerPoint</Application>
  <PresentationFormat>On-screen Show (4:3)</PresentationFormat>
  <Paragraphs>61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Unicode MS</vt:lpstr>
      <vt:lpstr>Arial</vt:lpstr>
      <vt:lpstr>Calibri</vt:lpstr>
      <vt:lpstr>Calibri (body)</vt:lpstr>
      <vt:lpstr>Wingdings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Buzon, Dorota (AGDI)</cp:lastModifiedBy>
  <cp:revision>36</cp:revision>
  <dcterms:created xsi:type="dcterms:W3CDTF">2017-05-24T13:00:14Z</dcterms:created>
  <dcterms:modified xsi:type="dcterms:W3CDTF">2017-07-18T15:15:05Z</dcterms:modified>
</cp:coreProperties>
</file>