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93" r:id="rId2"/>
    <p:sldId id="495" r:id="rId3"/>
    <p:sldId id="500" r:id="rId4"/>
    <p:sldId id="497" r:id="rId5"/>
    <p:sldId id="499" r:id="rId6"/>
    <p:sldId id="498" r:id="rId7"/>
  </p:sldIdLst>
  <p:sldSz cx="9144000" cy="6858000" type="screen4x3"/>
  <p:notesSz cx="6794500" cy="9931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D6115"/>
    <a:srgbClr val="34884E"/>
    <a:srgbClr val="224B21"/>
    <a:srgbClr val="3C863A"/>
    <a:srgbClr val="2A5D29"/>
    <a:srgbClr val="004D86"/>
    <a:srgbClr val="149420"/>
    <a:srgbClr val="E93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76557" autoAdjust="0"/>
  </p:normalViewPr>
  <p:slideViewPr>
    <p:cSldViewPr>
      <p:cViewPr varScale="1">
        <p:scale>
          <a:sx n="83" d="100"/>
          <a:sy n="83" d="100"/>
        </p:scale>
        <p:origin x="154" y="67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82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246AA19-441E-4103-B0BB-AC4661F016D5}" type="datetimeFigureOut">
              <a:rPr lang="en-US" altLang="en-US"/>
              <a:pPr>
                <a:defRPr/>
              </a:pPr>
              <a:t>7/18/2017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FEC7A72-E590-4323-ACD4-8F29DE9093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6869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BD7BF09-3C6D-40F5-AE1C-29740B5DD1C0}" type="datetimeFigureOut">
              <a:rPr lang="en-US" altLang="en-US"/>
              <a:pPr>
                <a:defRPr/>
              </a:pPr>
              <a:t>7/18/2017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8050"/>
            <a:ext cx="5435600" cy="4468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9CDA385-2771-4030-986C-ED2D0C66EA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9037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A385-2771-4030-986C-ED2D0C66EA9D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0500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A385-2771-4030-986C-ED2D0C66EA9D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707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A385-2771-4030-986C-ED2D0C66EA9D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9137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/>
              <a:t>eplanation</a:t>
            </a:r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6CFD1D-DFF7-43FD-A288-C2CBFF43EC11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553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/>
              <a:t>eplanation</a:t>
            </a:r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6CFD1D-DFF7-43FD-A288-C2CBFF43EC11}" type="slidenum">
              <a:rPr lang="en-US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599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DA385-2771-4030-986C-ED2D0C66EA9D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898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1"/>
            <a:ext cx="7772400" cy="1143000"/>
          </a:xfrm>
        </p:spPr>
        <p:txBody>
          <a:bodyPr/>
          <a:lstStyle>
            <a:lvl1pPr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None/>
              <a:defRPr sz="28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222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1" t="15944" r="56390" b="78316"/>
          <a:stretch>
            <a:fillRect/>
          </a:stretch>
        </p:blipFill>
        <p:spPr bwMode="auto">
          <a:xfrm>
            <a:off x="304800" y="6324600"/>
            <a:ext cx="22860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119813"/>
            <a:ext cx="14478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/>
          </a:bodyPr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>
            <a:lvl1pPr>
              <a:buNone/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76245E30-6387-49B0-B107-0D2DA2DA9A40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72" y="6257745"/>
            <a:ext cx="2532888" cy="56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32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00401"/>
            <a:ext cx="7772400" cy="16002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7772400" cy="1500187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B978E984-AAA4-481B-B1C5-E05733638D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1568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>
            <a:lvl1pPr>
              <a:buNone/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>
            <a:lvl1pPr>
              <a:buNone/>
              <a:defRPr sz="2800" b="1"/>
            </a:lvl1pPr>
            <a:lvl2pPr>
              <a:defRPr sz="2400" b="1"/>
            </a:lvl2pPr>
            <a:lvl3pPr>
              <a:defRPr sz="2000" b="1"/>
            </a:lvl3pPr>
            <a:lvl4pPr>
              <a:defRPr sz="1800" b="1"/>
            </a:lvl4pPr>
            <a:lvl5pPr>
              <a:defRPr sz="1800" b="1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47A884AD-C00D-4D2E-918D-50F0619E29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8271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4040188" cy="4525963"/>
          </a:xfrm>
        </p:spPr>
        <p:txBody>
          <a:bodyPr/>
          <a:lstStyle>
            <a:lvl1pPr>
              <a:buNone/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00200"/>
            <a:ext cx="4041775" cy="4525963"/>
          </a:xfrm>
        </p:spPr>
        <p:txBody>
          <a:bodyPr/>
          <a:lstStyle>
            <a:lvl1pPr>
              <a:buNone/>
              <a:defRPr sz="2400" b="1"/>
            </a:lvl1pPr>
            <a:lvl2pPr>
              <a:defRPr sz="2000" b="1"/>
            </a:lvl2pPr>
            <a:lvl3pPr>
              <a:defRPr sz="1800" b="1"/>
            </a:lvl3pPr>
            <a:lvl4pPr>
              <a:defRPr sz="1600" b="1"/>
            </a:lvl4pPr>
            <a:lvl5pPr>
              <a:defRPr sz="1600" b="1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5CD5A9C4-E8E6-44E1-AC4A-3C160D3618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5929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1A858A84-7A86-4EF0-918B-98F705264F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9893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183B4D1B-4633-48AD-AB4D-2695EACB6B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459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3008313" cy="9017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533400"/>
            <a:ext cx="5111750" cy="5592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02AB250C-AAFA-4DE2-A3C0-2FA832ADB6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267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A747667D-2DD7-4ED5-8786-58D4404A9E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6631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6096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981200"/>
            <a:ext cx="8229600" cy="414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25000" r="13126" b="69531"/>
          <a:stretch>
            <a:fillRect/>
          </a:stretch>
        </p:blipFill>
        <p:spPr bwMode="auto">
          <a:xfrm>
            <a:off x="0" y="0"/>
            <a:ext cx="914400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1" t="15944" r="56390" b="78316"/>
          <a:stretch>
            <a:fillRect/>
          </a:stretch>
        </p:blipFill>
        <p:spPr bwMode="auto">
          <a:xfrm>
            <a:off x="304800" y="6324600"/>
            <a:ext cx="22860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119813"/>
            <a:ext cx="14478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185980"/>
            <a:ext cx="2743200" cy="60902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70" r:id="rId1"/>
    <p:sldLayoutId id="2147485671" r:id="rId2"/>
    <p:sldLayoutId id="2147485672" r:id="rId3"/>
    <p:sldLayoutId id="2147485673" r:id="rId4"/>
    <p:sldLayoutId id="2147485674" r:id="rId5"/>
    <p:sldLayoutId id="2147485675" r:id="rId6"/>
    <p:sldLayoutId id="2147485676" r:id="rId7"/>
    <p:sldLayoutId id="2147485677" r:id="rId8"/>
    <p:sldLayoutId id="2147485678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IPPC@fao.or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ippc.int/en/core-activities/information-exchange/nro/" TargetMode="External"/><Relationship Id="rId4" Type="http://schemas.openxmlformats.org/officeDocument/2006/relationships/hyperlink" Target="mailto:dorota.buzon@fao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152400" y="609600"/>
            <a:ext cx="8839200" cy="838200"/>
          </a:xfrm>
        </p:spPr>
        <p:txBody>
          <a:bodyPr/>
          <a:lstStyle/>
          <a:p>
            <a:pPr eaLnBrk="1" hangingPunct="1">
              <a:spcBef>
                <a:spcPts val="12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en-US" sz="3200" b="0" smtClean="0">
                <a:solidFill>
                  <a:srgbClr val="262626"/>
                </a:solidFill>
              </a:rPr>
              <a:t/>
            </a:r>
            <a:br>
              <a:rPr lang="en-GB" altLang="en-US" sz="3200" b="0" smtClean="0">
                <a:solidFill>
                  <a:srgbClr val="262626"/>
                </a:solidFill>
              </a:rPr>
            </a:br>
            <a:r>
              <a:rPr lang="en-GB" altLang="en-US" sz="3200" b="0" smtClean="0">
                <a:solidFill>
                  <a:srgbClr val="262626"/>
                </a:solidFill>
              </a:rPr>
              <a:t>The International Plant Protection Convention</a:t>
            </a:r>
            <a:br>
              <a:rPr lang="en-GB" altLang="en-US" sz="3200" b="0" smtClean="0">
                <a:solidFill>
                  <a:srgbClr val="262626"/>
                </a:solidFill>
              </a:rPr>
            </a:br>
            <a:endParaRPr lang="en-GB" altLang="en-US" sz="3200" b="0" smtClean="0">
              <a:solidFill>
                <a:srgbClr val="262626"/>
              </a:solidFill>
            </a:endParaRPr>
          </a:p>
        </p:txBody>
      </p:sp>
      <p:sp>
        <p:nvSpPr>
          <p:cNvPr id="11267" name="Title 1"/>
          <p:cNvSpPr txBox="1">
            <a:spLocks/>
          </p:cNvSpPr>
          <p:nvPr/>
        </p:nvSpPr>
        <p:spPr bwMode="auto">
          <a:xfrm>
            <a:off x="609600" y="1418968"/>
            <a:ext cx="79248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en-GB" b="0" dirty="0" smtClean="0">
                <a:solidFill>
                  <a:srgbClr val="C00000"/>
                </a:solidFill>
                <a:cs typeface="Arial" panose="020B0604020202020204" pitchFamily="34" charset="0"/>
              </a:rPr>
              <a:t>CPM-12 </a:t>
            </a:r>
            <a:endParaRPr lang="en-GB" altLang="en-US" dirty="0" smtClean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endParaRPr lang="en-US" b="0" dirty="0" smtClean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endParaRPr lang="en-GB" altLang="en-US" b="0" i="1" dirty="0" smtClean="0">
              <a:solidFill>
                <a:srgbClr val="C0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3316" name="Content Placeholder 2"/>
          <p:cNvSpPr>
            <a:spLocks noGrp="1"/>
          </p:cNvSpPr>
          <p:nvPr>
            <p:ph type="subTitle" idx="1"/>
          </p:nvPr>
        </p:nvSpPr>
        <p:spPr>
          <a:xfrm>
            <a:off x="609600" y="2590800"/>
            <a:ext cx="7924800" cy="29718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0" dirty="0" smtClean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National Reporting Obligations Programme</a:t>
            </a:r>
          </a:p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overview</a:t>
            </a:r>
            <a:endParaRPr lang="en-GB" sz="3200" b="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0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en-US" sz="3200" b="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r>
              <a:rPr lang="en-US" altLang="fr-FR" sz="3200" b="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April, </a:t>
            </a:r>
            <a:r>
              <a:rPr lang="en-GB" altLang="fr-FR" sz="3200" b="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3581401"/>
            <a:ext cx="19812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07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685800" y="533400"/>
            <a:ext cx="8305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National </a:t>
            </a:r>
            <a:r>
              <a:rPr lang="en-GB" sz="24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Reporting Obligations </a:t>
            </a:r>
            <a:r>
              <a:rPr lang="en-GB" sz="24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Programme</a:t>
            </a: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Support staff joined the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Secretariat: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June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2014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1st meeting of National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Reporting Obligations Advisory Group (NROAG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):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July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2014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The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monthly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“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NROs Update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”: since October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2014 </a:t>
            </a: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thematic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years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new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section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on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the IPP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with materials in languages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Technologically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revised IPP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website (new manual): February 2015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New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and improved layout of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countries NRO information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Registration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and archiving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of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new Contact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Points; nomination forms updated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Pre-CPM-10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training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session: March 2015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Verification of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IPP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editors: August 2015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2015 IPPC Regional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Workshops: 1 training exercise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34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33400" y="533400"/>
            <a:ext cx="8458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spcBef>
                <a:spcPts val="6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National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Reporting Obligations Programme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General and Specific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Procedures: CPM-10 (2015) and CPM-11 (2016) 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Advocacy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and awareness raising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materials: 2016</a:t>
            </a:r>
          </a:p>
          <a:p>
            <a:pPr marL="800100" lvl="1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new Guide </a:t>
            </a:r>
            <a:endParaRPr lang="en-US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800100" lvl="1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tables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listing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NROs</a:t>
            </a:r>
          </a:p>
          <a:p>
            <a:pPr marL="800100" lvl="1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13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detailed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factsheet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for each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</a:t>
            </a:r>
          </a:p>
          <a:p>
            <a:pPr marL="800100" lvl="1" indent="-342900" eaLnBrk="1" hangingPunct="1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4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leaflets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(benefits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of reporting, consequences of not reporting and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networking): a new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improved layout</a:t>
            </a: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System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of automated IPP NRO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reminders: July 2016 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1st NRO Workshop in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Beijing,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China: September 2016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Scripts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for NRO e-learning (5 modules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): 2016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Automatic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</a:t>
            </a:r>
            <a:r>
              <a:rPr lang="en-GB" sz="2000" b="1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statistics: January </a:t>
            </a:r>
            <a:r>
              <a:rPr lang="en-GB" sz="2000" b="1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2017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 smtClean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b="1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96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1143000"/>
            <a:ext cx="9144000" cy="26722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2800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Figure 1. </a:t>
            </a:r>
            <a: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Total </a:t>
            </a:r>
            <a:r>
              <a:rPr lang="en-GB" altLang="en-US" sz="2800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</a:t>
            </a:r>
            <a: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umber </a:t>
            </a:r>
            <a:r>
              <a:rPr lang="en-GB" altLang="en-US" sz="2800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of NRO Reports uploaded each year by countries on the IPP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97459" y="41910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en-US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TEXT </a:t>
            </a:r>
            <a:endParaRPr lang="fr-FR" altLang="en-US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endParaRPr lang="fr-FR" dirty="0"/>
          </a:p>
        </p:txBody>
      </p:sp>
      <p:pic>
        <p:nvPicPr>
          <p:cNvPr id="1025" name="Picture 18" descr="Macintosh HD:Users:paola:Desktop:Screen Shot 2017-02-20 at 16.02.0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9" b="-2"/>
          <a:stretch>
            <a:fillRect/>
          </a:stretch>
        </p:blipFill>
        <p:spPr bwMode="auto">
          <a:xfrm>
            <a:off x="990600" y="2209800"/>
            <a:ext cx="76200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90600" y="49609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4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144000" cy="41962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2800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Figure </a:t>
            </a:r>
            <a: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 NRO Reporting by categories</a:t>
            </a:r>
            <a:b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en-GB" altLang="en-US" sz="2800" dirty="0" smtClean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 (number of reports uploaded per year)</a:t>
            </a:r>
            <a:r>
              <a:rPr lang="en-GB" altLang="en-US" sz="3600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en-GB" altLang="en-US" sz="3600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GB" altLang="en-US" sz="3600" dirty="0">
              <a:solidFill>
                <a:srgbClr val="00206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7459" y="41910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en-US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TEXT </a:t>
            </a:r>
            <a:endParaRPr lang="fr-FR" altLang="en-US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133600" y="2791307"/>
            <a:ext cx="4493538" cy="87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1. Total Number of NRO Reports uploaded each year by countries on the IPP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en-US" sz="1100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GB" alt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90600" y="49609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2049" name="Picture 17" descr="Macintosh HD:Users:paola:Desktop:Screen Shot 2017-02-20 at 16.01.0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5"/>
          <a:stretch>
            <a:fillRect/>
          </a:stretch>
        </p:blipFill>
        <p:spPr bwMode="auto">
          <a:xfrm>
            <a:off x="228600" y="1410226"/>
            <a:ext cx="8763548" cy="4838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28600" y="600445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26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144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>
                <a:solidFill>
                  <a:srgbClr val="00206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Contact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905000"/>
            <a:ext cx="9067800" cy="4221163"/>
          </a:xfrm>
        </p:spPr>
        <p:txBody>
          <a:bodyPr>
            <a:noAutofit/>
          </a:bodyPr>
          <a:lstStyle/>
          <a:p>
            <a:pPr algn="ctr" eaLnBrk="1" hangingPunct="1">
              <a:buFont typeface="Arial" charset="0"/>
              <a:buNone/>
              <a:defRPr/>
            </a:pPr>
            <a:r>
              <a:rPr lang="fr-FR" altLang="en-US" sz="2400" b="0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</a:t>
            </a:r>
            <a:r>
              <a:rPr lang="fr-FR" altLang="en-US" sz="2400" b="0" dirty="0" err="1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Secretariat</a:t>
            </a:r>
            <a:r>
              <a:rPr lang="fr-FR" altLang="en-US" sz="2400" b="0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fr-FR" altLang="en-US" sz="2400" b="0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2400" b="0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2400" b="0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E-mail: </a:t>
            </a:r>
            <a:r>
              <a:rPr lang="fr-FR" altLang="en-US" sz="2400" b="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IPPC@fao.org</a:t>
            </a:r>
            <a:r>
              <a:rPr lang="fr-FR" altLang="en-US" sz="2400" b="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; </a:t>
            </a:r>
            <a:r>
              <a:rPr lang="fr-FR" altLang="en-US" sz="2400" b="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dorota.buzon@fao.org</a:t>
            </a:r>
            <a:r>
              <a:rPr lang="fr-FR" altLang="en-US" sz="2400" b="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fr-FR" altLang="en-US" sz="2400" b="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buFont typeface="Arial" charset="0"/>
              <a:buNone/>
              <a:defRPr/>
            </a:pPr>
            <a:endParaRPr lang="fr-FR" altLang="en-US" sz="2400" b="0" dirty="0" smtClean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buFont typeface="Arial" charset="0"/>
              <a:buNone/>
              <a:defRPr/>
            </a:pPr>
            <a:r>
              <a:rPr lang="fr-FR" altLang="en-US" sz="2400" b="0" dirty="0" err="1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Websites</a:t>
            </a:r>
            <a:r>
              <a:rPr lang="fr-FR" altLang="en-US" sz="2400" b="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:</a:t>
            </a:r>
            <a:endParaRPr lang="fr-FR" altLang="en-US" sz="2400" b="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fr-FR" altLang="en-US" sz="2400" b="0" dirty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https://www.ippc.int/en/core-activities/information-exchange/nro</a:t>
            </a:r>
            <a:r>
              <a:rPr lang="fr-FR" altLang="en-US" sz="2400" b="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/</a:t>
            </a:r>
            <a:r>
              <a:rPr lang="fr-FR" altLang="en-US" sz="2400" b="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 </a:t>
            </a:r>
            <a:endParaRPr lang="en-US" altLang="en-US" sz="2400" b="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74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PPCSlideMaster_2012-06-2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IPPCSlideMaster_2012-06-21</Template>
  <TotalTime>5547</TotalTime>
  <Words>238</Words>
  <Application>Microsoft Office PowerPoint</Application>
  <PresentationFormat>On-screen Show (4:3)</PresentationFormat>
  <Paragraphs>58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 Unicode MS</vt:lpstr>
      <vt:lpstr>宋体</vt:lpstr>
      <vt:lpstr>Arial</vt:lpstr>
      <vt:lpstr>Arial Narrow</vt:lpstr>
      <vt:lpstr>Calibri</vt:lpstr>
      <vt:lpstr>Times New Roman</vt:lpstr>
      <vt:lpstr>Wingdings</vt:lpstr>
      <vt:lpstr>IPPCSlideMaster_2012-06-21</vt:lpstr>
      <vt:lpstr> The International Plant Protection Convention </vt:lpstr>
      <vt:lpstr>PowerPoint Presentation</vt:lpstr>
      <vt:lpstr>PowerPoint Presentation</vt:lpstr>
      <vt:lpstr>Figure 1.  Total number of NRO Reports uploaded each year by countries on the IPP </vt:lpstr>
      <vt:lpstr>Figure 2. NRO Reporting by categories  (number of reports uploaded per year) </vt:lpstr>
      <vt:lpstr>Contact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International Plant Protection Convention (IPPC)</dc:title>
  <dc:creator>dubon</dc:creator>
  <cp:lastModifiedBy>Buzon, Dorota (AGDI)</cp:lastModifiedBy>
  <cp:revision>453</cp:revision>
  <cp:lastPrinted>2017-03-16T14:06:52Z</cp:lastPrinted>
  <dcterms:created xsi:type="dcterms:W3CDTF">2012-06-21T11:34:41Z</dcterms:created>
  <dcterms:modified xsi:type="dcterms:W3CDTF">2017-07-18T15:16:40Z</dcterms:modified>
</cp:coreProperties>
</file>