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8" r:id="rId3"/>
  </p:sldIdLst>
  <p:sldSz cx="31242000" cy="42672000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440">
          <p15:clr>
            <a:srgbClr val="A4A3A4"/>
          </p15:clr>
        </p15:guide>
        <p15:guide id="2" pos="9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msadze, Ketevan (AGDD)" initials="LK(" lastIdx="13" clrIdx="0">
    <p:extLst/>
  </p:cmAuthor>
  <p:cmAuthor id="2" name="Brunel, Sarah (AGDI)" initials="BS(" lastIdx="7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3DEF5"/>
    <a:srgbClr val="9900FF"/>
    <a:srgbClr val="0000FF"/>
    <a:srgbClr val="C5DCF1"/>
    <a:srgbClr val="DADFF6"/>
    <a:srgbClr val="CCECFF"/>
    <a:srgbClr val="C1E7FF"/>
    <a:srgbClr val="B3D9FF"/>
    <a:srgbClr val="99CCFF"/>
    <a:srgbClr val="0047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>
      <p:cViewPr>
        <p:scale>
          <a:sx n="25" d="100"/>
          <a:sy n="25" d="100"/>
        </p:scale>
        <p:origin x="-1332" y="1548"/>
      </p:cViewPr>
      <p:guideLst>
        <p:guide orient="horz" pos="13440"/>
        <p:guide pos="9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40" tIns="47771" rIns="95540" bIns="47771" numCol="1" anchor="t" anchorCtr="0" compatLnSpc="1">
            <a:prstTxWarp prst="textNoShape">
              <a:avLst/>
            </a:prstTxWarp>
          </a:bodyPr>
          <a:lstStyle>
            <a:lvl1pPr defTabSz="955519">
              <a:defRPr sz="13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487" y="0"/>
            <a:ext cx="294618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40" tIns="47771" rIns="95540" bIns="47771" numCol="1" anchor="t" anchorCtr="0" compatLnSpc="1">
            <a:prstTxWarp prst="textNoShape">
              <a:avLst/>
            </a:prstTxWarp>
          </a:bodyPr>
          <a:lstStyle>
            <a:lvl1pPr algn="r" defTabSz="955519">
              <a:defRPr sz="13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1814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40" tIns="47771" rIns="95540" bIns="47771" numCol="1" anchor="b" anchorCtr="0" compatLnSpc="1">
            <a:prstTxWarp prst="textNoShape">
              <a:avLst/>
            </a:prstTxWarp>
          </a:bodyPr>
          <a:lstStyle>
            <a:lvl1pPr defTabSz="955519">
              <a:defRPr sz="1300"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487" y="9431814"/>
            <a:ext cx="294618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40" tIns="47771" rIns="95540" bIns="47771" numCol="1" anchor="b" anchorCtr="0" compatLnSpc="1">
            <a:prstTxWarp prst="textNoShape">
              <a:avLst/>
            </a:prstTxWarp>
          </a:bodyPr>
          <a:lstStyle>
            <a:lvl1pPr algn="r" defTabSz="955519">
              <a:defRPr sz="1300"/>
            </a:lvl1pPr>
          </a:lstStyle>
          <a:p>
            <a:pPr>
              <a:defRPr/>
            </a:pPr>
            <a:fld id="{362FE9A0-5891-4F8A-AFCA-54A30E05A77D}" type="slidenum">
              <a:rPr lang="en-GB"/>
              <a:pPr>
                <a:defRPr/>
              </a:pPr>
              <a:t>‹Nº›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44019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899" y="0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36763" y="744538"/>
            <a:ext cx="272415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907"/>
            <a:ext cx="543814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0223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899" y="9430223"/>
            <a:ext cx="2946189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0ADBEC2-3715-4687-9632-8673DF62FA26}" type="slidenum">
              <a:rPr lang="en-AU"/>
              <a:pPr>
                <a:defRPr/>
              </a:pPr>
              <a:t>‹Nº›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261157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ADBEC2-3715-4687-9632-8673DF62FA26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18188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3150" y="13255625"/>
            <a:ext cx="26555700" cy="914717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86300" y="24180800"/>
            <a:ext cx="21869400" cy="109045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708150"/>
            <a:ext cx="28117800" cy="7112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9956800"/>
            <a:ext cx="28117800" cy="281622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650450" y="1708150"/>
            <a:ext cx="7029450" cy="364109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62100" y="1708150"/>
            <a:ext cx="20935950" cy="364109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708150"/>
            <a:ext cx="28117800" cy="7112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62100" y="9956800"/>
            <a:ext cx="28117800" cy="281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563" y="27420888"/>
            <a:ext cx="26555700" cy="84756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8563" y="18086388"/>
            <a:ext cx="26555700" cy="93345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708150"/>
            <a:ext cx="28117800" cy="7112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62100" y="9956800"/>
            <a:ext cx="13982700" cy="28162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97200" y="9956800"/>
            <a:ext cx="13982700" cy="281622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708150"/>
            <a:ext cx="28117800" cy="711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100" y="9551988"/>
            <a:ext cx="13803313" cy="39798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62100" y="13531850"/>
            <a:ext cx="13803313" cy="24587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870238" y="9551988"/>
            <a:ext cx="13809662" cy="39798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870238" y="13531850"/>
            <a:ext cx="13809662" cy="245872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708150"/>
            <a:ext cx="28117800" cy="7112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100" y="1698625"/>
            <a:ext cx="10279063" cy="723106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14225" y="1698625"/>
            <a:ext cx="17465675" cy="36420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100" y="8929688"/>
            <a:ext cx="10279063" cy="291893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2988" y="29870400"/>
            <a:ext cx="18745200" cy="35258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122988" y="3813175"/>
            <a:ext cx="18745200" cy="2560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2988" y="33396238"/>
            <a:ext cx="18745200" cy="5008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9"/>
          <p:cNvSpPr>
            <a:spLocks noChangeArrowheads="1"/>
          </p:cNvSpPr>
          <p:nvPr userDrawn="1"/>
        </p:nvSpPr>
        <p:spPr bwMode="auto">
          <a:xfrm>
            <a:off x="0" y="0"/>
            <a:ext cx="55563" cy="1047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AU" dirty="0"/>
          </a:p>
        </p:txBody>
      </p:sp>
      <p:sp>
        <p:nvSpPr>
          <p:cNvPr id="1027" name="Rectangle 31"/>
          <p:cNvSpPr>
            <a:spLocks noChangeArrowheads="1"/>
          </p:cNvSpPr>
          <p:nvPr userDrawn="1"/>
        </p:nvSpPr>
        <p:spPr bwMode="auto">
          <a:xfrm>
            <a:off x="557213" y="936625"/>
            <a:ext cx="30127575" cy="40798750"/>
          </a:xfrm>
          <a:prstGeom prst="rect">
            <a:avLst/>
          </a:prstGeom>
          <a:noFill/>
          <a:ln w="12700">
            <a:solidFill>
              <a:srgbClr val="800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222750" rtl="0" eaLnBrk="0" fontAlgn="base" hangingPunct="0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+mj-lt"/>
          <a:ea typeface="+mj-ea"/>
          <a:cs typeface="+mj-cs"/>
        </a:defRPr>
      </a:lvl1pPr>
      <a:lvl2pPr algn="ctr" defTabSz="4222750" rtl="0" eaLnBrk="0" fontAlgn="base" hangingPunct="0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2pPr>
      <a:lvl3pPr algn="ctr" defTabSz="4222750" rtl="0" eaLnBrk="0" fontAlgn="base" hangingPunct="0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3pPr>
      <a:lvl4pPr algn="ctr" defTabSz="4222750" rtl="0" eaLnBrk="0" fontAlgn="base" hangingPunct="0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4pPr>
      <a:lvl5pPr algn="ctr" defTabSz="4222750" rtl="0" eaLnBrk="0" fontAlgn="base" hangingPunct="0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5pPr>
      <a:lvl6pPr marL="457200" algn="ctr" defTabSz="4222750" rtl="0" fontAlgn="base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6pPr>
      <a:lvl7pPr marL="914400" algn="ctr" defTabSz="4222750" rtl="0" fontAlgn="base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7pPr>
      <a:lvl8pPr marL="1371600" algn="ctr" defTabSz="4222750" rtl="0" fontAlgn="base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8pPr>
      <a:lvl9pPr marL="1828800" algn="ctr" defTabSz="4222750" rtl="0" fontAlgn="base">
        <a:spcBef>
          <a:spcPct val="0"/>
        </a:spcBef>
        <a:spcAft>
          <a:spcPct val="0"/>
        </a:spcAft>
        <a:defRPr sz="20300">
          <a:solidFill>
            <a:schemeClr val="tx2"/>
          </a:solidFill>
          <a:latin typeface="Times New Roman" pitchFamily="18" charset="0"/>
        </a:defRPr>
      </a:lvl9pPr>
    </p:titleStyle>
    <p:bodyStyle>
      <a:lvl1pPr marL="1584325" indent="-1584325" algn="l" defTabSz="4222750" rtl="0" eaLnBrk="0" fontAlgn="base" hangingPunct="0">
        <a:spcBef>
          <a:spcPct val="20000"/>
        </a:spcBef>
        <a:spcAft>
          <a:spcPct val="0"/>
        </a:spcAft>
        <a:buChar char="•"/>
        <a:defRPr sz="14700">
          <a:solidFill>
            <a:schemeClr val="tx1"/>
          </a:solidFill>
          <a:latin typeface="+mn-lt"/>
          <a:ea typeface="+mn-ea"/>
          <a:cs typeface="+mn-cs"/>
        </a:defRPr>
      </a:lvl1pPr>
      <a:lvl2pPr marL="3432175" indent="-1320800" algn="l" defTabSz="4222750" rtl="0" eaLnBrk="0" fontAlgn="base" hangingPunct="0">
        <a:spcBef>
          <a:spcPct val="20000"/>
        </a:spcBef>
        <a:spcAft>
          <a:spcPct val="0"/>
        </a:spcAft>
        <a:buChar char="–"/>
        <a:defRPr sz="13000">
          <a:solidFill>
            <a:schemeClr val="tx1"/>
          </a:solidFill>
          <a:latin typeface="+mn-lt"/>
        </a:defRPr>
      </a:lvl2pPr>
      <a:lvl3pPr marL="5278438" indent="-1055688" algn="l" defTabSz="4222750" rtl="0" eaLnBrk="0" fontAlgn="base" hangingPunct="0">
        <a:spcBef>
          <a:spcPct val="20000"/>
        </a:spcBef>
        <a:spcAft>
          <a:spcPct val="0"/>
        </a:spcAft>
        <a:buChar char="•"/>
        <a:defRPr sz="11100">
          <a:solidFill>
            <a:schemeClr val="tx1"/>
          </a:solidFill>
          <a:latin typeface="+mn-lt"/>
        </a:defRPr>
      </a:lvl3pPr>
      <a:lvl4pPr marL="7391400" indent="-1055688" algn="l" defTabSz="4222750" rtl="0" eaLnBrk="0" fontAlgn="base" hangingPunct="0">
        <a:spcBef>
          <a:spcPct val="20000"/>
        </a:spcBef>
        <a:spcAft>
          <a:spcPct val="0"/>
        </a:spcAft>
        <a:buChar char="–"/>
        <a:defRPr sz="9200">
          <a:solidFill>
            <a:schemeClr val="tx1"/>
          </a:solidFill>
          <a:latin typeface="+mn-lt"/>
        </a:defRPr>
      </a:lvl4pPr>
      <a:lvl5pPr marL="9502775" indent="-1055688" algn="l" defTabSz="4222750" rtl="0" eaLnBrk="0" fontAlgn="base" hangingPunct="0">
        <a:spcBef>
          <a:spcPct val="20000"/>
        </a:spcBef>
        <a:spcAft>
          <a:spcPct val="0"/>
        </a:spcAft>
        <a:buChar char="»"/>
        <a:defRPr sz="9200">
          <a:solidFill>
            <a:schemeClr val="tx1"/>
          </a:solidFill>
          <a:latin typeface="+mn-lt"/>
        </a:defRPr>
      </a:lvl5pPr>
      <a:lvl6pPr marL="9959975" indent="-1055688" algn="l" defTabSz="4222750" rtl="0" fontAlgn="base">
        <a:spcBef>
          <a:spcPct val="20000"/>
        </a:spcBef>
        <a:spcAft>
          <a:spcPct val="0"/>
        </a:spcAft>
        <a:buChar char="»"/>
        <a:defRPr sz="9200">
          <a:solidFill>
            <a:schemeClr val="tx1"/>
          </a:solidFill>
          <a:latin typeface="+mn-lt"/>
        </a:defRPr>
      </a:lvl6pPr>
      <a:lvl7pPr marL="10417175" indent="-1055688" algn="l" defTabSz="4222750" rtl="0" fontAlgn="base">
        <a:spcBef>
          <a:spcPct val="20000"/>
        </a:spcBef>
        <a:spcAft>
          <a:spcPct val="0"/>
        </a:spcAft>
        <a:buChar char="»"/>
        <a:defRPr sz="9200">
          <a:solidFill>
            <a:schemeClr val="tx1"/>
          </a:solidFill>
          <a:latin typeface="+mn-lt"/>
        </a:defRPr>
      </a:lvl7pPr>
      <a:lvl8pPr marL="10874375" indent="-1055688" algn="l" defTabSz="4222750" rtl="0" fontAlgn="base">
        <a:spcBef>
          <a:spcPct val="20000"/>
        </a:spcBef>
        <a:spcAft>
          <a:spcPct val="0"/>
        </a:spcAft>
        <a:buChar char="»"/>
        <a:defRPr sz="9200">
          <a:solidFill>
            <a:schemeClr val="tx1"/>
          </a:solidFill>
          <a:latin typeface="+mn-lt"/>
        </a:defRPr>
      </a:lvl8pPr>
      <a:lvl9pPr marL="11331575" indent="-1055688" algn="l" defTabSz="4222750" rtl="0" fontAlgn="base">
        <a:spcBef>
          <a:spcPct val="20000"/>
        </a:spcBef>
        <a:spcAft>
          <a:spcPct val="0"/>
        </a:spcAft>
        <a:buChar char="»"/>
        <a:defRPr sz="9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emf"/><Relationship Id="rId3" Type="http://schemas.openxmlformats.org/officeDocument/2006/relationships/hyperlink" Target="mailto:Ketevan.Lomsadze@fao.org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12" Type="http://schemas.openxmlformats.org/officeDocument/2006/relationships/hyperlink" Target="mailto:Ketevan.Lomsadze@fao.o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11" Type="http://schemas.openxmlformats.org/officeDocument/2006/relationships/image" Target="../media/image10.emf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half" idx="2"/>
          </p:nvPr>
        </p:nvSpPr>
        <p:spPr>
          <a:xfrm>
            <a:off x="723899" y="12877800"/>
            <a:ext cx="29489401" cy="24688800"/>
          </a:xfrm>
        </p:spPr>
        <p:txBody>
          <a:bodyPr wrap="square"/>
          <a:lstStyle/>
          <a:p>
            <a:pPr marL="0" indent="0" algn="ctr">
              <a:buNone/>
            </a:pPr>
            <a:r>
              <a:rPr lang="es-PE" sz="8800" i="1" kern="1200" spc="-100" dirty="0" smtClean="0">
                <a:latin typeface="Verdana"/>
                <a:ea typeface="Calibri"/>
                <a:cs typeface="Times New Roman"/>
              </a:rPr>
              <a:t>Anuncio previo para la selección de socios</a:t>
            </a:r>
          </a:p>
          <a:p>
            <a:pPr marL="0" indent="0" algn="ctr">
              <a:buNone/>
            </a:pPr>
            <a:r>
              <a:rPr lang="es-PE" sz="10800" b="1" kern="1200" spc="-100" dirty="0" smtClean="0">
                <a:latin typeface="Verdana"/>
                <a:ea typeface="Calibri"/>
                <a:cs typeface="Times New Roman"/>
              </a:rPr>
              <a:t>Más allá del Cumplimiento Global</a:t>
            </a:r>
          </a:p>
          <a:p>
            <a:pPr marL="0" indent="0" algn="ctr">
              <a:buNone/>
            </a:pPr>
            <a:endParaRPr lang="es-PE" sz="8000" kern="1200" spc="-100" dirty="0" smtClean="0"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endParaRPr lang="es-PE" sz="1000" kern="12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El nuevo proyecto </a:t>
            </a:r>
            <a:r>
              <a:rPr lang="es-PE" sz="6000" i="1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Más allá del Cumplimiento Global </a:t>
            </a: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tiene como objetivo proporcionar entrenamiento y difundir , en nuevos países o regiones, el enfoque y herramientas para mejorar la aplicación del Enfoque de Sistemas y la negociación de mercados basada en el riesgo de plagas de plantas.  Durante 4 años se desarrolló  exitosamente  el proyecto  </a:t>
            </a:r>
            <a:r>
              <a:rPr lang="es-PE" sz="6000" i="1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Más allá del Cumplimiento </a:t>
            </a: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(STDF/PG/328).</a:t>
            </a:r>
          </a:p>
          <a:p>
            <a:pPr marL="0" indent="0" algn="ctr">
              <a:buNone/>
            </a:pPr>
            <a:endParaRPr lang="es-PE" sz="6000" kern="12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El Grupo de Trabajo del Fondo para la Aplicación de Normas y el Fomento del Comercio (STDF) ha aprobado la financiación de este nuevo proyecto (STDF/PG/503). </a:t>
            </a:r>
          </a:p>
          <a:p>
            <a:pPr marL="0" indent="0" algn="ctr">
              <a:buNone/>
            </a:pPr>
            <a:endParaRPr lang="es-PE" sz="6000" kern="12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La Convención Internacional de Protección Fitosanitaria y la Organización de Protección de Plantas del Medio Oriente (NEPPO) supervisarán el proyecto y el Comité de Aplicación y Desarrollo de </a:t>
            </a: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Capacidades  (CADC) </a:t>
            </a: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de la CIPF ejercerá el rol de Comité Directivo.</a:t>
            </a:r>
          </a:p>
          <a:p>
            <a:pPr marL="0" indent="0" algn="ctr">
              <a:buNone/>
            </a:pPr>
            <a:endParaRPr lang="es-PE" sz="6000" kern="12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kern="12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La Secretaría de la CIPF lanzará una convocatoria en el Portal Fitosanitario Internacional (PFI) explicándole a las partes interesadas como aplicar para participar  en el proyecto. Este pre-anuncio se emite para que las partes interesadas realicen discusiones previas internas para considerar potenciales casos comerciales. </a:t>
            </a:r>
          </a:p>
          <a:p>
            <a:pPr marL="0" indent="0" algn="ctr">
              <a:buNone/>
            </a:pPr>
            <a:endParaRPr lang="es-PE" sz="8000" kern="1200" spc="-100" dirty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38199" y="913209"/>
            <a:ext cx="29489401" cy="800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s-PE" sz="80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PROYECTO MAS ALLÁ DEL CUMPLIMIENTO GLOBAL</a:t>
            </a:r>
          </a:p>
          <a:p>
            <a:pPr marL="0" indent="0" algn="ctr">
              <a:buNone/>
            </a:pPr>
            <a:r>
              <a:rPr lang="es-PE" sz="8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(STDF/PG/503) </a:t>
            </a:r>
            <a:endParaRPr lang="es-PE" sz="8000" b="1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Herramientas compartidas para mejorar la aplicación del Enfoque de Sistemas (NIMF 14) y la negociación de mercados basada en el riesgo de plagas de plantas</a:t>
            </a:r>
          </a:p>
          <a:p>
            <a:pPr marL="0" indent="0" algn="ctr">
              <a:buNone/>
            </a:pPr>
            <a:endParaRPr lang="es-PE" sz="18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4800" b="1" spc="-100" dirty="0" smtClean="0">
                <a:solidFill>
                  <a:schemeClr val="accent1">
                    <a:lumMod val="50000"/>
                  </a:schemeClr>
                </a:solidFill>
                <a:latin typeface="Verdana"/>
                <a:ea typeface="Calibri"/>
                <a:cs typeface="Times New Roman"/>
              </a:rPr>
              <a:t>Contacto</a:t>
            </a:r>
            <a:r>
              <a:rPr lang="es-PE" sz="5400" spc="-100" dirty="0" smtClean="0">
                <a:solidFill>
                  <a:schemeClr val="accent1">
                    <a:lumMod val="50000"/>
                  </a:schemeClr>
                </a:solidFill>
                <a:latin typeface="Verdana"/>
                <a:ea typeface="Calibri"/>
                <a:cs typeface="Times New Roman"/>
              </a:rPr>
              <a:t>:</a:t>
            </a:r>
          </a:p>
          <a:p>
            <a:pPr marL="0" indent="0" algn="ctr">
              <a:buNone/>
            </a:pP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Sra. </a:t>
            </a:r>
            <a:r>
              <a:rPr lang="es-PE" sz="4800" b="1" spc="-100" dirty="0" err="1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Ketevan</a:t>
            </a: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 </a:t>
            </a:r>
            <a:r>
              <a:rPr lang="es-PE" sz="4800" b="1" spc="-100" dirty="0" err="1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Lomsadze</a:t>
            </a: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, </a:t>
            </a:r>
            <a:r>
              <a:rPr lang="es-PE" sz="48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Oficial de Agricultura, Convención Internacional de Protección Fitosanitaria, UN-FAO, Italia (</a:t>
            </a:r>
            <a:r>
              <a:rPr lang="es-PE" sz="5400" spc="-100" dirty="0" smtClean="0">
                <a:solidFill>
                  <a:srgbClr val="D3DEF5"/>
                </a:solidFill>
                <a:latin typeface="Verdana"/>
                <a:ea typeface="Calibri"/>
                <a:cs typeface="Times New Roman"/>
              </a:rPr>
              <a:t>k</a:t>
            </a:r>
            <a:r>
              <a:rPr lang="es-PE" sz="5400" spc="-100" dirty="0" smtClean="0">
                <a:solidFill>
                  <a:srgbClr val="D3DEF5"/>
                </a:solidFill>
                <a:latin typeface="Verdana"/>
                <a:ea typeface="Calibri"/>
                <a:cs typeface="Times New Roman"/>
                <a:hlinkClick r:id="rId3"/>
              </a:rPr>
              <a:t>etevan.lomsadze@fao.org</a:t>
            </a:r>
            <a:r>
              <a:rPr lang="es-PE" sz="54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) </a:t>
            </a:r>
            <a:endParaRPr lang="es-PE" sz="54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39471600"/>
            <a:ext cx="6537117" cy="171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34020" y="39068590"/>
            <a:ext cx="4507780" cy="23805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49094" y="39283575"/>
            <a:ext cx="5319506" cy="199481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11750" y="38785800"/>
            <a:ext cx="4972050" cy="2721190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-70829" y="8839200"/>
            <a:ext cx="31363762" cy="4124749"/>
            <a:chOff x="-70829" y="6588608"/>
            <a:chExt cx="31363762" cy="4124749"/>
          </a:xfrm>
        </p:grpSpPr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6604097"/>
              <a:ext cx="5596131" cy="4097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8" descr="C:\Users\vcimarol\Desktop\BC\poster\Banana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7400" y="6622068"/>
              <a:ext cx="6277069" cy="4091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4" descr="C:\Users\vcimarol\Dropbox\Beyond Compliance Governance\bc orchid visit pics\Photo 01-08-2013 09 55 28.jpg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1" r="6716" b="12091"/>
            <a:stretch/>
          </p:blipFill>
          <p:spPr bwMode="auto">
            <a:xfrm>
              <a:off x="-47669" y="6610516"/>
              <a:ext cx="6461266" cy="4091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Rectangle 29"/>
            <p:cNvSpPr/>
            <p:nvPr/>
          </p:nvSpPr>
          <p:spPr bwMode="auto">
            <a:xfrm>
              <a:off x="-70829" y="6588609"/>
              <a:ext cx="31307945" cy="4098529"/>
            </a:xfrm>
            <a:prstGeom prst="rect">
              <a:avLst/>
            </a:prstGeom>
            <a:noFill/>
            <a:ln w="28575" cap="sq" algn="ctr">
              <a:solidFill>
                <a:srgbClr val="7030A0"/>
              </a:solidFill>
              <a:miter lim="800000"/>
              <a:headEnd type="none" w="sm" len="sm"/>
              <a:tailEnd type="none" w="sm" len="sm"/>
            </a:ln>
          </p:spPr>
          <p:txBody>
            <a:bodyPr wrap="none" rtlCol="0" anchor="ctr"/>
            <a:lstStyle/>
            <a:p>
              <a:pPr algn="ctr"/>
              <a:endParaRPr lang="es-PE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0526241" y="6588608"/>
              <a:ext cx="5338216" cy="4105689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5380221" y="6591015"/>
              <a:ext cx="7496175" cy="4096123"/>
            </a:xfrm>
            <a:prstGeom prst="rect">
              <a:avLst/>
            </a:prstGeom>
          </p:spPr>
        </p:pic>
        <p:pic>
          <p:nvPicPr>
            <p:cNvPr id="35" name="Content Placeholder 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5864457" y="6610515"/>
              <a:ext cx="5428476" cy="409094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4400" y="13264009"/>
            <a:ext cx="29108401" cy="13499759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lIns="360000" tIns="360000" rIns="360000" bIns="360000" rtlCol="0" anchor="ctr">
            <a:sp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s-PE" sz="60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Herramientas del proyecto </a:t>
            </a:r>
            <a:r>
              <a:rPr lang="es-PE" sz="6000" b="1" i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Más allá del Cumplimiento</a:t>
            </a:r>
            <a:r>
              <a:rPr lang="es-PE" sz="60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El desarrollo y evaluación de una serie de herramientas prácticas de apoyo a la toma de decisiones </a:t>
            </a: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(que van desde </a:t>
            </a: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una serie de preguntas a considerar cuando se reúnen las partes interesadas, hasta avanzados modelos probabilísticos y redes Bayesianas) mejora el manejo del riesgo de plagas que requiere la sanidad vegetal en el comercio. Lo que permite: </a:t>
            </a:r>
          </a:p>
          <a:p>
            <a:pPr marL="857250" indent="-8572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Organizar el conocimiento y los datos existentes</a:t>
            </a:r>
          </a:p>
          <a:p>
            <a:pPr marL="857250" indent="-8572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Comprender mejor el valor y la importancia de cada medida de manejo del riesgo en un sistema (a diferencia de un solo tratamiento de punto final).</a:t>
            </a:r>
          </a:p>
          <a:p>
            <a:pPr marL="857250" indent="-8572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Mejorar las competencias y la confianza  de los países comerciantes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Se puede consultar un libro electrónico sobre estas herramientas en: www.standardsfacility.org/sites/default/files/Beyond_Compliance_eBook.pdf</a:t>
            </a:r>
            <a:endParaRPr lang="es-PE" sz="6000" spc="-100" dirty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27101149"/>
            <a:ext cx="29108400" cy="7036451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lIns="360000" tIns="360000" rIns="360000" bIns="360000" rtlCol="0" anchor="ctr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PE" sz="60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Requisitos para unirse al nuevo proyecto:</a:t>
            </a:r>
          </a:p>
          <a:p>
            <a:pPr marL="685800" indent="-6858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Membresía en la CIPF y capacidad básica de la ONPF</a:t>
            </a:r>
          </a:p>
          <a:p>
            <a:pPr marL="685800" indent="-6858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Un caso especifico de comercio prometedor</a:t>
            </a:r>
          </a:p>
          <a:p>
            <a:pPr marL="685800" indent="-6858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Voluntad política  </a:t>
            </a:r>
          </a:p>
          <a:p>
            <a:pPr marL="685800" indent="-6858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Voluntad de parte de la industria</a:t>
            </a:r>
          </a:p>
          <a:p>
            <a:pPr marL="685800" indent="-6858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Acuerdo con la ONPF del país importador para entrar en una negociación</a:t>
            </a:r>
            <a:endParaRPr lang="es-PE" sz="6000" spc="-100" dirty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39493610"/>
            <a:ext cx="6537117" cy="1716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34020" y="39036812"/>
            <a:ext cx="4507780" cy="238051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9094" y="39251797"/>
            <a:ext cx="5319506" cy="19948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11750" y="38807810"/>
            <a:ext cx="4972050" cy="2721190"/>
          </a:xfrm>
          <a:prstGeom prst="rect">
            <a:avLst/>
          </a:prstGeom>
        </p:spPr>
      </p:pic>
      <p:grpSp>
        <p:nvGrpSpPr>
          <p:cNvPr id="29" name="Group 28"/>
          <p:cNvGrpSpPr/>
          <p:nvPr/>
        </p:nvGrpSpPr>
        <p:grpSpPr>
          <a:xfrm>
            <a:off x="-70829" y="8839200"/>
            <a:ext cx="31363762" cy="4124749"/>
            <a:chOff x="-70829" y="6588608"/>
            <a:chExt cx="31363762" cy="4124749"/>
          </a:xfrm>
        </p:grpSpPr>
        <p:pic>
          <p:nvPicPr>
            <p:cNvPr id="30" name="Picture 2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6604097"/>
              <a:ext cx="5596131" cy="4097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8" descr="C:\Users\vcimarol\Desktop\BC\poster\Banana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7400" y="6622068"/>
              <a:ext cx="6277069" cy="40912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 descr="C:\Users\vcimarol\Dropbox\Beyond Compliance Governance\bc orchid visit pics\Photo 01-08-2013 09 55 28.jpg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91" r="6716" b="12091"/>
            <a:stretch/>
          </p:blipFill>
          <p:spPr bwMode="auto">
            <a:xfrm>
              <a:off x="-47669" y="6610516"/>
              <a:ext cx="6461266" cy="4091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32"/>
            <p:cNvSpPr/>
            <p:nvPr/>
          </p:nvSpPr>
          <p:spPr bwMode="auto">
            <a:xfrm>
              <a:off x="-70829" y="6588609"/>
              <a:ext cx="31307945" cy="4098529"/>
            </a:xfrm>
            <a:prstGeom prst="rect">
              <a:avLst/>
            </a:prstGeom>
            <a:noFill/>
            <a:ln w="28575" cap="sq" algn="ctr">
              <a:solidFill>
                <a:srgbClr val="7030A0"/>
              </a:solidFill>
              <a:miter lim="800000"/>
              <a:headEnd type="none" w="sm" len="sm"/>
              <a:tailEnd type="none" w="sm" len="sm"/>
            </a:ln>
          </p:spPr>
          <p:txBody>
            <a:bodyPr wrap="none" rtlCol="0" anchor="ctr"/>
            <a:lstStyle/>
            <a:p>
              <a:pPr algn="ctr"/>
              <a:endParaRPr lang="es-PE" sz="32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0526241" y="6588608"/>
              <a:ext cx="5338216" cy="4105689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380221" y="6591015"/>
              <a:ext cx="7496175" cy="4096123"/>
            </a:xfrm>
            <a:prstGeom prst="rect">
              <a:avLst/>
            </a:prstGeom>
          </p:spPr>
        </p:pic>
        <p:pic>
          <p:nvPicPr>
            <p:cNvPr id="36" name="Content Placeholder 1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5864457" y="6610515"/>
              <a:ext cx="5428476" cy="4090943"/>
            </a:xfrm>
            <a:prstGeom prst="rect">
              <a:avLst/>
            </a:prstGeom>
          </p:spPr>
        </p:pic>
      </p:grpSp>
      <p:sp>
        <p:nvSpPr>
          <p:cNvPr id="20" name="Rectangle 9"/>
          <p:cNvSpPr/>
          <p:nvPr/>
        </p:nvSpPr>
        <p:spPr>
          <a:xfrm>
            <a:off x="838199" y="913209"/>
            <a:ext cx="29489401" cy="800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s-PE" sz="80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PROYECTO MAS ALLÁ DEL CUMPLIMIENTO GLOBAL</a:t>
            </a:r>
          </a:p>
          <a:p>
            <a:pPr marL="0" indent="0" algn="ctr">
              <a:buNone/>
            </a:pPr>
            <a:r>
              <a:rPr lang="es-PE" sz="8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(STDF/PG/503) </a:t>
            </a:r>
            <a:endParaRPr lang="es-PE" sz="8000" b="1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60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Herramientas compartidas para mejorar la aplicación del Enfoque de Sistemas (NIMF 14) y la negociación de mercados basada en el riesgo de plagas de plantas</a:t>
            </a:r>
          </a:p>
          <a:p>
            <a:pPr marL="0" indent="0" algn="ctr">
              <a:buNone/>
            </a:pPr>
            <a:endParaRPr lang="es-PE" sz="1800" spc="-100" dirty="0" smtClean="0">
              <a:solidFill>
                <a:srgbClr val="00478E"/>
              </a:solidFill>
              <a:latin typeface="Verdana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es-PE" sz="4800" b="1" spc="-100" dirty="0" smtClean="0">
                <a:solidFill>
                  <a:schemeClr val="accent1">
                    <a:lumMod val="50000"/>
                  </a:schemeClr>
                </a:solidFill>
                <a:latin typeface="Verdana"/>
                <a:ea typeface="Calibri"/>
                <a:cs typeface="Times New Roman"/>
              </a:rPr>
              <a:t>Contacto</a:t>
            </a:r>
            <a:r>
              <a:rPr lang="es-PE" sz="5400" spc="-100" dirty="0" smtClean="0">
                <a:solidFill>
                  <a:schemeClr val="accent1">
                    <a:lumMod val="50000"/>
                  </a:schemeClr>
                </a:solidFill>
                <a:latin typeface="Verdana"/>
                <a:ea typeface="Calibri"/>
                <a:cs typeface="Times New Roman"/>
              </a:rPr>
              <a:t>:</a:t>
            </a:r>
          </a:p>
          <a:p>
            <a:pPr marL="0" indent="0" algn="ctr">
              <a:buNone/>
            </a:pP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Sra. </a:t>
            </a:r>
            <a:r>
              <a:rPr lang="es-PE" sz="4800" b="1" spc="-100" dirty="0" err="1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Ketevan</a:t>
            </a: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 </a:t>
            </a:r>
            <a:r>
              <a:rPr lang="es-PE" sz="4800" b="1" spc="-100" dirty="0" err="1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Lomsadze</a:t>
            </a:r>
            <a:r>
              <a:rPr lang="es-PE" sz="48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, </a:t>
            </a:r>
            <a:r>
              <a:rPr lang="es-PE" sz="4800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Oficial de Agricultura, Convención Internacional de Protección Fitosanitaria, UN-FAO, Italia (</a:t>
            </a:r>
            <a:r>
              <a:rPr lang="es-PE" sz="5400" spc="-100" dirty="0" smtClean="0">
                <a:solidFill>
                  <a:srgbClr val="D3DEF5"/>
                </a:solidFill>
                <a:latin typeface="Verdana"/>
                <a:ea typeface="Calibri"/>
                <a:cs typeface="Times New Roman"/>
              </a:rPr>
              <a:t>k</a:t>
            </a:r>
            <a:r>
              <a:rPr lang="es-PE" sz="5400" spc="-100" dirty="0" smtClean="0">
                <a:solidFill>
                  <a:srgbClr val="D3DEF5"/>
                </a:solidFill>
                <a:latin typeface="Verdana"/>
                <a:ea typeface="Calibri"/>
                <a:cs typeface="Times New Roman"/>
                <a:hlinkClick r:id="rId12"/>
              </a:rPr>
              <a:t>etevan.lomsadze@fao.org</a:t>
            </a:r>
            <a:r>
              <a:rPr lang="es-PE" sz="5400" b="1" spc="-100" dirty="0" smtClean="0">
                <a:solidFill>
                  <a:srgbClr val="00478E"/>
                </a:solidFill>
                <a:latin typeface="Verdana"/>
                <a:ea typeface="Calibri"/>
                <a:cs typeface="Times New Roman"/>
              </a:rPr>
              <a:t>) </a:t>
            </a:r>
            <a:endParaRPr lang="es-PE" sz="5400" dirty="0"/>
          </a:p>
        </p:txBody>
      </p:sp>
    </p:spTree>
    <p:extLst>
      <p:ext uri="{BB962C8B-B14F-4D97-AF65-F5344CB8AC3E}">
        <p14:creationId xmlns:p14="http://schemas.microsoft.com/office/powerpoint/2010/main" val="9161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478E"/>
        </a:solidFill>
        <a:ln w="12700" cap="sq" algn="ctr">
          <a:noFill/>
          <a:miter lim="800000"/>
          <a:headEnd type="none" w="sm" len="sm"/>
          <a:tailEnd type="none" w="sm" len="sm"/>
        </a:ln>
      </a:spPr>
      <a:bodyPr wrap="none"/>
      <a:lstStyle>
        <a:defPPr algn="ctr">
          <a:defRPr sz="3200" b="1" dirty="0">
            <a:solidFill>
              <a:schemeClr val="bg1"/>
            </a:solidFill>
            <a:latin typeface="Calibri" pitchFamily="34" charset="0"/>
            <a:cs typeface="Calibri" pitchFamily="34" charset="0"/>
          </a:defRPr>
        </a:defPPr>
      </a:lstStyle>
    </a:sp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9980</TotalTime>
  <Words>486</Words>
  <Application>Microsoft Office PowerPoint</Application>
  <PresentationFormat>Personalizado</PresentationFormat>
  <Paragraphs>36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3" baseType="lpstr">
      <vt:lpstr>Default Design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BC Announcement Poster</dc:title>
  <dc:creator>Beyond Compliance</dc:creator>
  <cp:lastModifiedBy>Camilo Beltran Montoya</cp:lastModifiedBy>
  <cp:revision>67</cp:revision>
  <cp:lastPrinted>2017-06-27T10:11:43Z</cp:lastPrinted>
  <dcterms:created xsi:type="dcterms:W3CDTF">2002-01-18T16:52:53Z</dcterms:created>
  <dcterms:modified xsi:type="dcterms:W3CDTF">2017-08-16T14:43:36Z</dcterms:modified>
</cp:coreProperties>
</file>