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0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73" d="100"/>
          <a:sy n="73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5106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FE829B8-722D-48FC-BA6F-71B5B1F95536}" type="datetimeFigureOut">
              <a:rPr lang="en-US" smtClean="0"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DFB6189D-29B0-4EE3-82B8-B65EDADD3980}" type="slidenum">
              <a:rPr lang="en-US" smtClean="0"/>
              <a:t>‹N°›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7800" y="4800600"/>
            <a:ext cx="7010400" cy="2057400"/>
          </a:xfrm>
        </p:spPr>
        <p:txBody>
          <a:bodyPr>
            <a:normAutofit fontScale="90000"/>
          </a:bodyPr>
          <a:lstStyle/>
          <a:p>
            <a:pPr>
              <a:spcBef>
                <a:spcPts val="865"/>
              </a:spcBef>
              <a:spcAft>
                <a:spcPts val="1200"/>
              </a:spcAft>
            </a:pP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>INTER-AFRICAN PHYTOSANITARY COUNCIL (IAPSC) ACTIVITIES </a:t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> </a:t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r>
              <a:rPr lang="en-US" sz="36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Dr. Jean Gérard MEZUI </a:t>
            </a:r>
            <a:r>
              <a:rPr lang="en-US" sz="3600" dirty="0" smtClean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M’ELLA</a:t>
            </a:r>
            <a:r>
              <a:rPr lang="en-US" sz="36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36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</a:br>
            <a:r>
              <a:rPr lang="en-US" sz="3600" b="1" dirty="0" smtClean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3600" dirty="0">
                <a:solidFill>
                  <a:srgbClr val="FF0000"/>
                </a:solidFill>
                <a:latin typeface="Calibri"/>
                <a:ea typeface="+mn-ea"/>
                <a:cs typeface="+mn-cs"/>
              </a:rPr>
              <a:t>Director -IAPSC</a:t>
            </a:r>
            <a:r>
              <a:rPr lang="en-US" sz="3600" dirty="0">
                <a:latin typeface="Times New Roman"/>
                <a:ea typeface="Times New Roman"/>
              </a:rPr>
              <a:t/>
            </a:r>
            <a:br>
              <a:rPr lang="en-US" sz="3600" dirty="0">
                <a:latin typeface="Times New Roman"/>
                <a:ea typeface="Times New Roman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Calibri"/>
              </a:rPr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66800" y="304800"/>
            <a:ext cx="7772400" cy="2133600"/>
          </a:xfrm>
        </p:spPr>
        <p:txBody>
          <a:bodyPr>
            <a:noAutofit/>
          </a:bodyPr>
          <a:lstStyle/>
          <a:p>
            <a:r>
              <a:rPr lang="en-US" sz="3200" b="1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27</a:t>
            </a:r>
            <a:r>
              <a:rPr lang="en-US" sz="3200" b="1" baseline="300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TH</a:t>
            </a:r>
            <a:r>
              <a:rPr lang="en-US" sz="3200" b="1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</a:t>
            </a:r>
            <a:r>
              <a:rPr lang="en-US" sz="3200" b="1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TECHNICAL </a:t>
            </a:r>
            <a:r>
              <a:rPr lang="en-US" sz="3200" b="1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CONSULTATION </a:t>
            </a:r>
            <a:r>
              <a:rPr lang="en-US" sz="3200" b="1" dirty="0">
                <a:solidFill>
                  <a:prstClr val="black"/>
                </a:solidFill>
                <a:latin typeface="Calibri"/>
              </a:rPr>
              <a:t>MEETING of </a:t>
            </a:r>
            <a:r>
              <a:rPr lang="en-US" sz="3200" b="1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RPPOS</a:t>
            </a:r>
            <a:r>
              <a:rPr lang="en-US" sz="32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/>
            </a:r>
            <a:br>
              <a:rPr lang="en-US" sz="32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</a:br>
            <a:r>
              <a:rPr lang="en-US" sz="3200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2-6</a:t>
            </a:r>
            <a:r>
              <a:rPr lang="en-US" sz="3200" b="1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November, 2015</a:t>
            </a:r>
            <a:r>
              <a:rPr lang="en-US" sz="32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/>
            </a:r>
            <a:br>
              <a:rPr lang="en-US" sz="3200" dirty="0">
                <a:solidFill>
                  <a:prstClr val="black"/>
                </a:solidFill>
                <a:latin typeface="Calibri"/>
                <a:ea typeface="+mj-ea"/>
                <a:cs typeface="+mj-cs"/>
              </a:rPr>
            </a:br>
            <a:r>
              <a:rPr lang="en-US" sz="3200" b="1" dirty="0" smtClean="0">
                <a:solidFill>
                  <a:prstClr val="black"/>
                </a:solidFill>
                <a:latin typeface="Calibri"/>
                <a:ea typeface="+mj-ea"/>
                <a:cs typeface="+mj-cs"/>
              </a:rPr>
              <a:t> Tennessee-USA</a:t>
            </a:r>
          </a:p>
          <a:p>
            <a:endParaRPr lang="en-US" sz="3200" b="1" dirty="0" smtClean="0">
              <a:solidFill>
                <a:prstClr val="black"/>
              </a:solidFill>
              <a:latin typeface="Calibri"/>
              <a:ea typeface="+mj-ea"/>
              <a:cs typeface="+mj-cs"/>
            </a:endParaRPr>
          </a:p>
          <a:p>
            <a:endParaRPr lang="en-US" sz="3200" b="1" dirty="0">
              <a:solidFill>
                <a:prstClr val="black"/>
              </a:solidFill>
              <a:latin typeface="Calibri"/>
              <a:ea typeface="+mj-ea"/>
              <a:cs typeface="+mj-cs"/>
            </a:endParaRPr>
          </a:p>
          <a:p>
            <a:endParaRPr lang="en-US" sz="3200" dirty="0"/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76344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95400" y="1981200"/>
            <a:ext cx="7848600" cy="4648200"/>
          </a:xfrm>
        </p:spPr>
        <p:txBody>
          <a:bodyPr>
            <a:normAutofit fontScale="92500" lnSpcReduction="100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  </a:t>
            </a: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General Assembly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Steering Committee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Directorate-AU-IAPSC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sections: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Phytopathology</a:t>
            </a:r>
          </a:p>
          <a:p>
            <a:pPr>
              <a:buNone/>
            </a:pP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-Entomology </a:t>
            </a:r>
          </a:p>
          <a:p>
            <a:pPr>
              <a:buNone/>
            </a:pP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-Administration and Finance </a:t>
            </a:r>
          </a:p>
          <a:p>
            <a:pPr>
              <a:buNone/>
            </a:pPr>
            <a:r>
              <a:rPr lang="en-US" sz="3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Documentation </a:t>
            </a:r>
          </a:p>
          <a:p>
            <a:endParaRPr lang="en-US" dirty="0"/>
          </a:p>
          <a:p>
            <a:endParaRPr lang="en-US" sz="3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338328"/>
            <a:ext cx="7848600" cy="1338072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/>
                </a:solidFill>
              </a:rPr>
              <a:t>IAPSC CURRENT STRUCTURE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8533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762000" y="1676400"/>
            <a:ext cx="8382000" cy="5181599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endParaRPr lang="en-US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addition of its roles as described in article IX of the IPPC Convention IAPSC does the following: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Facilitation and support in the process of elaboration of harmonized policies, standards procedures and guidelines;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facilitation and articulation of common African positions on aspects of phytosanitary matters in international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fora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promotion of technical leadership and advisory services to member states;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sensitization and advocacy on issues relevant for continental plant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protection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collection, management and exchange of information on pests</a:t>
            </a:r>
            <a:endParaRPr lang="en-US" sz="2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338328"/>
            <a:ext cx="7620000" cy="1033272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Roles of IAPSC to achieve desired </a:t>
            </a: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results</a:t>
            </a:r>
            <a:endParaRPr lang="en-US" sz="3600" b="1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199065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66800" y="1371600"/>
            <a:ext cx="7848600" cy="52578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NPPOs should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take ownership of the strategy implementation process and should create awareness on plant health issues at government level;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align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AU-IAPSC strategic plan at national policies as part of the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priorities;</a:t>
            </a:r>
            <a:endParaRPr lang="en-US" sz="2800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committed to cooperate with IAPSC in the process of strategy implementation;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adapt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their activities , roles and functions in accordance with the AU-IAPSC strategy.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338328"/>
            <a:ext cx="7467600" cy="1109472"/>
          </a:xfrm>
        </p:spPr>
        <p:txBody>
          <a:bodyPr>
            <a:norm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Roles 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of  </a:t>
            </a: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NPPOs</a:t>
            </a:r>
            <a:endParaRPr lang="en-US" sz="3600" b="1" dirty="0">
              <a:solidFill>
                <a:prstClr val="black"/>
              </a:solidFill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1780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524000" y="1600200"/>
            <a:ext cx="7620000" cy="5029200"/>
          </a:xfrm>
        </p:spPr>
        <p:txBody>
          <a:bodyPr>
            <a:normAutofit fontScale="92500" lnSpcReduction="10000"/>
          </a:bodyPr>
          <a:lstStyle/>
          <a:p>
            <a:pPr marL="0" lvl="0" indent="0">
              <a:buClr>
                <a:srgbClr val="31B6FD"/>
              </a:buClr>
              <a:buNone/>
            </a:pP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IAPSC`s activities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approved to be funded in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include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0">
              <a:buClr>
                <a:srgbClr val="31B6FD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Technical preparatory meeting for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CPM10 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session;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>
              <a:buClr>
                <a:srgbClr val="31B6FD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Participation of IAPSC to the CPM10 ,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WTO-SPS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committee meeting and 27</a:t>
            </a:r>
            <a:r>
              <a:rPr lang="en-US" baseline="30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Technical consultation meeting among  RPPOs;</a:t>
            </a:r>
          </a:p>
          <a:p>
            <a:pPr lvl="0">
              <a:buClr>
                <a:srgbClr val="31B6FD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Workshop with RECs and member states on safe use of chemical pesticides on agriculture;</a:t>
            </a:r>
          </a:p>
          <a:p>
            <a:pPr lvl="0">
              <a:buClr>
                <a:srgbClr val="31B6FD"/>
              </a:buCl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Workshop with RECs and member states to strengthen their knowledge  and facilitate  the implementation of Early Detection and Rapid Response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pests;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Workshop on strengthening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capacity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invasive Alien plants, risk assessment and management;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member states consultation workshop on 2015 draft ISPMs of IPPC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5400" y="338328"/>
            <a:ext cx="7391400" cy="1109472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4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en-US" sz="4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en-US" sz="4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Review </a:t>
            </a:r>
            <a:r>
              <a:rPr lang="en-US" sz="4000" b="1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of  IAPSC` activities for </a:t>
            </a:r>
            <a:r>
              <a:rPr lang="en-US" sz="4000" b="1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2015</a:t>
            </a:r>
            <a:r>
              <a:rPr lang="en-US" sz="2200" b="1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/>
            </a:r>
            <a:br>
              <a:rPr lang="en-US" sz="2200" b="1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</a:br>
            <a:endParaRPr lang="en-US" dirty="0"/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099800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1" y="1219200"/>
            <a:ext cx="8305800" cy="5638800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above mentioned approved activities only a few were funded and  effectively implemented. They include: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 preparatory technical meeting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CPM10 was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held in Addis Ababa, Ethiopia  on February 26-28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2015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 took part to the CPM10 meeting on March 16-20,2015 and will participated to the 27</a:t>
            </a:r>
            <a:r>
              <a:rPr lang="en-US" baseline="30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Technical Consultation meeting among RPPOs in the USA;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 held its 9</a:t>
            </a:r>
            <a:r>
              <a:rPr lang="en-US" baseline="30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Steering Committee and 26</a:t>
            </a:r>
            <a:r>
              <a:rPr lang="en-US" baseline="30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General Assembly on June 1-5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2015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Workshop on safe use  chemical pesticides on Agriculture is scheduled to take place in December 2015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Beside the activities on program budget,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 is involved in the Australia Africa Plant Biosecurity Partnership</a:t>
            </a:r>
            <a:endParaRPr lang="en-US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338328"/>
            <a:ext cx="7620000" cy="1033272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IAPSC</a:t>
            </a:r>
            <a:r>
              <a:rPr lang="en-US" sz="36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` activities for </a:t>
            </a: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2015</a:t>
            </a:r>
            <a:b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6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cont.'s</a:t>
            </a:r>
            <a:endParaRPr lang="en-US" dirty="0"/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417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626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524000"/>
            <a:ext cx="8271933" cy="5334000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05000" y="338328"/>
            <a:ext cx="6781800" cy="1185672"/>
          </a:xfrm>
        </p:spPr>
        <p:txBody>
          <a:bodyPr>
            <a:normAutofit fontScale="90000"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3600" dirty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Emerging/re-emerging pests in </a:t>
            </a:r>
            <a:r>
              <a:rPr lang="en-US" sz="3600" dirty="0" smtClean="0">
                <a:solidFill>
                  <a:prstClr val="black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Africa</a:t>
            </a:r>
            <a:endParaRPr lang="en-US" dirty="0"/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066800" y="1890117"/>
            <a:ext cx="79248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 smtClean="0"/>
              <a:t>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Emerging /re-emerging Pests in Africa include:</a:t>
            </a:r>
            <a:endParaRPr lang="en-US" sz="2800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Fruit flies (</a:t>
            </a:r>
            <a:r>
              <a:rPr lang="en-US" sz="2800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Bactrocera</a:t>
            </a:r>
            <a:r>
              <a:rPr lang="en-US" sz="2800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invadens</a:t>
            </a:r>
            <a:r>
              <a:rPr lang="en-US" sz="2800" i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Cassava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mosaic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Cassava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brown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streak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Banana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bacterial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wilt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Banana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wilt ( Banana panama disease)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Banana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bunchy top disease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Leaf miner (</a:t>
            </a:r>
            <a:r>
              <a:rPr lang="en-US" sz="2800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Tuta</a:t>
            </a:r>
            <a:r>
              <a:rPr lang="en-US" sz="2800" i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i="1" dirty="0" err="1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absoluta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and </a:t>
            </a:r>
            <a:endParaRPr lang="en-US" sz="2800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Maize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Lethal Necrosis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disease</a:t>
            </a:r>
          </a:p>
          <a:p>
            <a:pPr>
              <a:buFont typeface="Wingdings" pitchFamily="2" charset="2"/>
              <a:buChar char="v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64279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72067" y="1676400"/>
            <a:ext cx="8119533" cy="5181600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 has suffered   a considerable drop in the released of its program budget for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2015.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However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endorsement of its strategic plan 2014-2023 by the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Conference of Ministers of Agriculture, Livestock and Environment in October 2015 will encourage member states to take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ownership  of the strategy and include it their respective agricultural National Investment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plans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algn="just">
              <a:buNone/>
            </a:pP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is also unfortunate that IAPSC was unable to organize</a:t>
            </a:r>
            <a:r>
              <a:rPr lang="en-US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as </a:t>
            </a:r>
            <a:r>
              <a:rPr lang="en-US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usual,  the IPPC workshop to review the 2015 draft ISPMs and specifications; due to the lack of funds.</a:t>
            </a:r>
            <a:endParaRPr lang="en-US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447800" y="338328"/>
            <a:ext cx="7239000" cy="1185672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CONCLUSION</a:t>
            </a:r>
            <a:endParaRPr lang="en-US" b="1" dirty="0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74152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18234" y="2179637"/>
            <a:ext cx="8125766" cy="4678363"/>
          </a:xfrm>
        </p:spPr>
        <p:txBody>
          <a:bodyPr>
            <a:normAutofit/>
          </a:bodyPr>
          <a:lstStyle/>
          <a:p>
            <a:pPr marL="342900" lvl="0" indent="-342900" algn="ctr">
              <a:buClrTx/>
              <a:buSzTx/>
              <a:buNone/>
            </a:pPr>
            <a:endParaRPr lang="en-US" sz="4000" b="1" dirty="0" smtClean="0">
              <a:solidFill>
                <a:prstClr val="black"/>
              </a:solidFill>
              <a:latin typeface="Calibri"/>
            </a:endParaRPr>
          </a:p>
          <a:p>
            <a:pPr marL="342900" lvl="0" indent="-342900" algn="ctr">
              <a:buClrTx/>
              <a:buSzTx/>
              <a:buNone/>
            </a:pPr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Thank </a:t>
            </a:r>
            <a:r>
              <a:rPr lang="en-US" sz="4000" b="1" dirty="0">
                <a:solidFill>
                  <a:prstClr val="black"/>
                </a:solidFill>
                <a:latin typeface="Calibri"/>
              </a:rPr>
              <a:t>you for </a:t>
            </a:r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your </a:t>
            </a:r>
            <a:r>
              <a:rPr lang="en-US" sz="4000" b="1" dirty="0">
                <a:solidFill>
                  <a:prstClr val="black"/>
                </a:solidFill>
                <a:latin typeface="Calibri"/>
              </a:rPr>
              <a:t>k</a:t>
            </a:r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ind </a:t>
            </a:r>
            <a:r>
              <a:rPr lang="en-US" sz="4000" b="1" dirty="0" smtClean="0">
                <a:solidFill>
                  <a:prstClr val="black"/>
                </a:solidFill>
                <a:latin typeface="Calibri"/>
              </a:rPr>
              <a:t>attention</a:t>
            </a:r>
            <a:endParaRPr lang="en-US" sz="4000" b="1" dirty="0">
              <a:solidFill>
                <a:prstClr val="black"/>
              </a:solidFill>
              <a:latin typeface="Calibri"/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600200" y="338328"/>
            <a:ext cx="7086600" cy="103327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04004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219200" y="1676400"/>
            <a:ext cx="7924800" cy="5181600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Introduction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IAPSC`s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Missions and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focus areas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sz="3200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Key stakeholders of IAPSC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  current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structure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Roles of IAPSC to achieve desired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endParaRPr lang="en-US" sz="3200" b="1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oles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NPPOs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IAPSC’s activities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 2015</a:t>
            </a:r>
            <a:endParaRPr lang="en-US" sz="3200" b="1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Emerging/re-emerging pests in Africa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32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219200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OUTLINE</a:t>
            </a:r>
            <a:endParaRPr lang="en-US" sz="36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0"/>
            <a:ext cx="10668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80621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18233" y="1143000"/>
            <a:ext cx="8125768" cy="571500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en-US" sz="2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IAPSC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the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Regional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Plant Protection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the International Plant Protection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Convention (IPPC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in charge of Africa (54 countries).</a:t>
            </a:r>
          </a:p>
          <a:p>
            <a:pPr>
              <a:buNone/>
            </a:pP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also a Specialized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Technical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Office of the Department of Rural Economy and Agriculture (DREA) of the African Union Commission (AUC) in charge of plant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protection.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plays an important role in the cooperative endeavor to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implement,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continental level, the </a:t>
            </a: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IPPC`s functions and promote good agricultural and pesticides management 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practices.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None/>
            </a:pP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 promotes the increase of agricultural production and market access.</a:t>
            </a:r>
            <a:endParaRPr lang="en-US" sz="26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905000" y="338328"/>
            <a:ext cx="6781800" cy="880872"/>
          </a:xfrm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INTRODUCTION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3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4876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94806" y="1828800"/>
            <a:ext cx="9049194" cy="4724400"/>
          </a:xfrm>
        </p:spPr>
        <p:txBody>
          <a:bodyPr>
            <a:noAutofit/>
          </a:bodyPr>
          <a:lstStyle/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VISION: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Robust plant health systems and reduced pest risks contribute to better livelihoods, enhanced trade and biodiversity preservation in Africa</a:t>
            </a: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Mission: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develop, promote and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coordinate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sustainable plant health systems among continental, regional and national actors for increased agricultural production and market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access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>
              <a:buClrTx/>
              <a:buSzTx/>
              <a:buFont typeface="Arial" pitchFamily="34" charset="0"/>
              <a:buChar char="•"/>
            </a:pPr>
            <a:r>
              <a:rPr lang="en-US" sz="2800" b="1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Goal: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Continental plant health management systems improved by 2023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56519" y="228600"/>
            <a:ext cx="8130281" cy="1524000"/>
          </a:xfrm>
        </p:spPr>
        <p:txBody>
          <a:bodyPr>
            <a:noAutofit/>
          </a:bodyPr>
          <a:lstStyle/>
          <a:p>
            <a:pPr marL="342900" lvl="0" indent="-342900">
              <a:spcBef>
                <a:spcPct val="20000"/>
              </a:spcBef>
            </a:pPr>
            <a:r>
              <a:rPr lang="en-US" sz="2800" b="1" dirty="0" smtClean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3200" b="1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VISION , MISSIONS AND </a:t>
            </a:r>
            <a:r>
              <a:rPr lang="en-US" sz="3200" b="1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GOAL </a:t>
            </a:r>
            <a:br>
              <a:rPr lang="en-US" sz="3200" b="1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</a:br>
            <a:r>
              <a:rPr lang="en-US" sz="3200" b="1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(STRATEGIC PLAN 2014-2023) </a:t>
            </a:r>
            <a:endParaRPr lang="en-US" sz="3200" dirty="0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48189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838201" y="2133600"/>
            <a:ext cx="8271933" cy="4182533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Outcome: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ISPMs effectively implemented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Outputs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  <a:p>
            <a:pPr marL="0" indent="0"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- 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NPPOs structures amended;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 ISPMS implemented and coordinated;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-  African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countries' contribution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standards setting improved;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National plant quarantine services operational according to standards.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95400" y="338328"/>
            <a:ext cx="7543800" cy="1185672"/>
          </a:xfrm>
        </p:spPr>
        <p:txBody>
          <a:bodyPr>
            <a:normAutofit fontScale="90000"/>
          </a:bodyPr>
          <a:lstStyle/>
          <a:p>
            <a:pPr algn="l"/>
            <a:r>
              <a:rPr lang="en-US" sz="3600" b="1" dirty="0" smtClean="0">
                <a:solidFill>
                  <a:schemeClr val="tx1"/>
                </a:solidFill>
              </a:rPr>
              <a:t>IMPACT FOCUS </a:t>
            </a:r>
            <a:r>
              <a:rPr lang="en-US" sz="3600" b="1" dirty="0" smtClean="0">
                <a:solidFill>
                  <a:schemeClr val="tx1"/>
                </a:solidFill>
              </a:rPr>
              <a:t>AREA 1:  </a:t>
            </a:r>
            <a:r>
              <a:rPr lang="en-US" sz="3600" b="1" dirty="0" smtClean="0">
                <a:solidFill>
                  <a:schemeClr val="tx1"/>
                </a:solidFill>
              </a:rPr>
              <a:t/>
            </a:r>
            <a:br>
              <a:rPr lang="en-US" sz="3600" b="1" dirty="0" smtClean="0">
                <a:solidFill>
                  <a:schemeClr val="tx1"/>
                </a:solidFill>
              </a:rPr>
            </a:br>
            <a:r>
              <a:rPr lang="en-US" sz="3600" b="1" dirty="0" smtClean="0">
                <a:solidFill>
                  <a:schemeClr val="tx1"/>
                </a:solidFill>
              </a:rPr>
              <a:t> Enhanced compliance with International Phytosanitary</a:t>
            </a:r>
            <a:r>
              <a:rPr lang="en-US" sz="3600" b="1" dirty="0">
                <a:solidFill>
                  <a:prstClr val="black"/>
                </a:solidFill>
              </a:rPr>
              <a:t> Standards</a:t>
            </a:r>
            <a:r>
              <a:rPr lang="en-US" sz="3600" b="1" dirty="0" smtClean="0">
                <a:solidFill>
                  <a:schemeClr val="tx1"/>
                </a:solidFill>
              </a:rPr>
              <a:t> and regulations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7" y="6121872"/>
            <a:ext cx="743394" cy="7361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47535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18233" y="2209800"/>
            <a:ext cx="8125767" cy="464820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Outcome: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impacts and risks of pandemic and exotic invasive plant pest on livelihoods and biodiversity in Africa mitigated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Outputs: </a:t>
            </a:r>
          </a:p>
          <a:p>
            <a:pPr marL="0" indent="0">
              <a:buNone/>
            </a:pP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Enabling continental environment for effective management of pests and pesticides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created</a:t>
            </a:r>
            <a:endParaRPr lang="en-US" sz="2600" dirty="0" smtClean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functional trans boundary pest early warning and rapid response systems established</a:t>
            </a:r>
          </a:p>
          <a:p>
            <a:pPr marL="0" indent="0">
              <a:buNone/>
            </a:pPr>
            <a:r>
              <a:rPr lang="en-US" sz="26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6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- effective continental plant health information system established and in use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66800" y="338328"/>
            <a:ext cx="7924800" cy="1719072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FOCUS </a:t>
            </a:r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2:  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Mitigation of impacts and risks of pandemic and exotic invasive plant pest species on livelihoods and biodiversity in Africa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9998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66800" y="1905000"/>
            <a:ext cx="8077200" cy="4724400"/>
          </a:xfrm>
        </p:spPr>
        <p:txBody>
          <a:bodyPr>
            <a:norm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Outcome: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Adequate plant health personnel at all levels in  the position to  effectively perform better services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Outputs:</a:t>
            </a:r>
          </a:p>
          <a:p>
            <a:pPr marL="0" indent="0">
              <a:buNone/>
            </a:pPr>
            <a:r>
              <a:rPr lang="en-US" sz="28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-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certified master trainers( male and female) in place at the local, national and regional levels</a:t>
            </a:r>
          </a:p>
          <a:p>
            <a:pPr marL="0" indent="0">
              <a:buNone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-  training curricula and facilities improved and upgraded.</a:t>
            </a:r>
          </a:p>
          <a:p>
            <a:pPr marL="0" indent="0">
              <a:buNone/>
            </a:pP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18233" y="304800"/>
            <a:ext cx="7820967" cy="1295400"/>
          </a:xfrm>
        </p:spPr>
        <p:txBody>
          <a:bodyPr>
            <a:normAutofit fontScale="90000"/>
          </a:bodyPr>
          <a:lstStyle/>
          <a:p>
            <a:r>
              <a:rPr lang="en-US" sz="2900" b="1" dirty="0" smtClean="0">
                <a:solidFill>
                  <a:prstClr val="black"/>
                </a:solidFill>
              </a:rPr>
              <a:t>I</a:t>
            </a:r>
            <a:br>
              <a:rPr lang="en-US" sz="2900" b="1" dirty="0" smtClean="0">
                <a:solidFill>
                  <a:prstClr val="black"/>
                </a:solidFill>
              </a:rPr>
            </a:br>
            <a:r>
              <a:rPr lang="en-US" sz="2900" b="1" dirty="0">
                <a:solidFill>
                  <a:prstClr val="black"/>
                </a:solidFill>
              </a:rPr>
              <a:t/>
            </a:r>
            <a:br>
              <a:rPr lang="en-US" sz="2900" b="1" dirty="0">
                <a:solidFill>
                  <a:prstClr val="black"/>
                </a:solidFill>
              </a:rPr>
            </a:br>
            <a:r>
              <a:rPr lang="en-US" sz="3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IMPACT </a:t>
            </a: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</a:t>
            </a:r>
            <a:r>
              <a:rPr lang="en-US" sz="3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3:   </a:t>
            </a:r>
            <a:r>
              <a:rPr lang="en-US" sz="3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3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romotion </a:t>
            </a:r>
            <a:r>
              <a:rPr lang="en-US" sz="3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human capacity </a:t>
            </a:r>
            <a:r>
              <a:rPr lang="en-US" sz="36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development</a:t>
            </a:r>
            <a:r>
              <a:rPr lang="en-US" sz="2900" b="1" dirty="0">
                <a:solidFill>
                  <a:prstClr val="black"/>
                </a:solidFill>
              </a:rPr>
              <a:t/>
            </a:r>
            <a:br>
              <a:rPr lang="en-US" sz="2900" b="1" dirty="0">
                <a:solidFill>
                  <a:prstClr val="black"/>
                </a:solidFill>
              </a:rPr>
            </a:br>
            <a:r>
              <a:rPr lang="en-US" sz="2900" b="1" dirty="0" smtClean="0">
                <a:solidFill>
                  <a:prstClr val="black"/>
                </a:solidFill>
              </a:rPr>
              <a:t> </a:t>
            </a:r>
            <a:endParaRPr lang="en-US" dirty="0"/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22390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66800" y="2438401"/>
            <a:ext cx="8077200" cy="4419600"/>
          </a:xfrm>
        </p:spPr>
        <p:txBody>
          <a:bodyPr>
            <a:normAutofit fontScale="92500"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Outcome: </a:t>
            </a: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Political support and financial investments in the plant health sector increased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lang="en-US" sz="3000" b="1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Outputs:</a:t>
            </a:r>
          </a:p>
          <a:p>
            <a:pPr marL="0" indent="0">
              <a:buNone/>
            </a:pPr>
            <a:r>
              <a:rPr lang="en-US" sz="3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 Effective communication strategies established</a:t>
            </a:r>
          </a:p>
          <a:p>
            <a:pPr marL="0" indent="0">
              <a:buNone/>
            </a:pPr>
            <a:r>
              <a:rPr lang="en-US" sz="3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 efficient resource mobilization mechanism in place</a:t>
            </a:r>
          </a:p>
          <a:p>
            <a:pPr marL="0" indent="0">
              <a:buNone/>
            </a:pPr>
            <a:r>
              <a:rPr lang="en-US" sz="30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0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-  functional partnerships among plant protection stakeholders established.</a:t>
            </a:r>
            <a:endParaRPr lang="en-US" sz="30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219200" y="364236"/>
            <a:ext cx="7543800" cy="1845564"/>
          </a:xfrm>
        </p:spPr>
        <p:txBody>
          <a:bodyPr>
            <a:noAutofit/>
          </a:bodyPr>
          <a:lstStyle/>
          <a:p>
            <a:pPr algn="l"/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MPACT </a:t>
            </a:r>
            <a:r>
              <a:rPr lang="en-US" sz="28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FOCUS </a:t>
            </a:r>
            <a:r>
              <a:rPr lang="en-US" sz="28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 4:  </a:t>
            </a:r>
            <a:r>
              <a:rPr lang="en-US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Sensitization of policy and decision makers of the contribution of improved and strengthened plant pest management to the economy in Africa.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631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66800" y="1828800"/>
            <a:ext cx="8077200" cy="4800600"/>
          </a:xfrm>
        </p:spPr>
        <p:txBody>
          <a:bodyPr>
            <a:noAutofit/>
          </a:bodyPr>
          <a:lstStyle/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 54 member states and their National Plant Protection Organizations ( NPPOs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8 Regional Economic Communities  ( RECs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International Plant Protection Convention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Secretariat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Food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Agriculture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 (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FAO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IITA, CABI,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WTO/STDF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NGOs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Agro-industries and trade institutions,  farmers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organizations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Agricultural  </a:t>
            </a:r>
            <a:r>
              <a:rPr lang="en-US" sz="2800" dirty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institutions of learning … etc</a:t>
            </a:r>
            <a:r>
              <a:rPr lang="en-US" sz="2800" dirty="0" smtClean="0">
                <a:solidFill>
                  <a:schemeClr val="accent4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2800" dirty="0">
              <a:solidFill>
                <a:schemeClr val="accent4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b="1" dirty="0" smtClean="0">
                <a:solidFill>
                  <a:prstClr val="black"/>
                </a:solidFill>
                <a:latin typeface="Calibri"/>
              </a:rPr>
              <a:t>KEY STAKEHOLDERS OF IAPSC</a:t>
            </a:r>
            <a:endParaRPr lang="en-US" dirty="0"/>
          </a:p>
        </p:txBody>
      </p:sp>
      <p:pic>
        <p:nvPicPr>
          <p:cNvPr id="4" name="Picture 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6800" cy="990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4806" y="5943600"/>
            <a:ext cx="923427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379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agues">
  <a:themeElements>
    <a:clrScheme name="Vagues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Vagues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Vagues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611</TotalTime>
  <Words>1054</Words>
  <Application>Microsoft Office PowerPoint</Application>
  <PresentationFormat>Affichage à l'écran (4:3)</PresentationFormat>
  <Paragraphs>109</Paragraphs>
  <Slides>17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18" baseType="lpstr">
      <vt:lpstr>Vagues</vt:lpstr>
      <vt:lpstr>                    INTER-AFRICAN PHYTOSANITARY COUNCIL (IAPSC) ACTIVITIES     Dr. Jean Gérard MEZUI M’ELLA  Director -IAPSC  </vt:lpstr>
      <vt:lpstr>OUTLINE</vt:lpstr>
      <vt:lpstr>INTRODUCTION</vt:lpstr>
      <vt:lpstr> VISION , MISSIONS AND GOAL  (STRATEGIC PLAN 2014-2023) </vt:lpstr>
      <vt:lpstr>IMPACT FOCUS AREA 1:    Enhanced compliance with International Phytosanitary Standards and regulations</vt:lpstr>
      <vt:lpstr>IMPACT FOCUS AREA 2:    Mitigation of impacts and risks of pandemic and exotic invasive plant pest species on livelihoods and biodiversity in Africa</vt:lpstr>
      <vt:lpstr>I  IMPACT FOCUS AREA 3:   Promotion of human capacity development  </vt:lpstr>
      <vt:lpstr>IMPACT FOCUS AREA 4:    Sensitization of policy and decision makers of the contribution of improved and strengthened plant pest management to the economy in Africa.</vt:lpstr>
      <vt:lpstr>KEY STAKEHOLDERS OF IAPSC</vt:lpstr>
      <vt:lpstr>IAPSC CURRENT STRUCTURE</vt:lpstr>
      <vt:lpstr>Roles of IAPSC to achieve desired results</vt:lpstr>
      <vt:lpstr>Roles of  NPPOs</vt:lpstr>
      <vt:lpstr> Review of  IAPSC` activities for 2015 </vt:lpstr>
      <vt:lpstr>IAPSC` activities for 2015 cont.'s</vt:lpstr>
      <vt:lpstr>Emerging/re-emerging pests in Africa</vt:lpstr>
      <vt:lpstr>CONCLUSION</vt:lpstr>
      <vt:lpstr>Présentation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REVIEW OF INTER-AFRICAN PHYTOSANITARY COUNCIL (IAPSC) ACTIVITIES   by:</dc:title>
  <dc:creator>user</dc:creator>
  <cp:lastModifiedBy>user</cp:lastModifiedBy>
  <cp:revision>70</cp:revision>
  <dcterms:created xsi:type="dcterms:W3CDTF">2015-10-19T11:03:19Z</dcterms:created>
  <dcterms:modified xsi:type="dcterms:W3CDTF">2015-10-22T10:58:55Z</dcterms:modified>
</cp:coreProperties>
</file>