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74" r:id="rId3"/>
    <p:sldId id="276" r:id="rId4"/>
    <p:sldId id="272" r:id="rId5"/>
    <p:sldId id="278" r:id="rId6"/>
    <p:sldId id="277" r:id="rId7"/>
    <p:sldId id="268" r:id="rId8"/>
    <p:sldId id="269" r:id="rId9"/>
    <p:sldId id="275" r:id="rId10"/>
    <p:sldId id="263" r:id="rId11"/>
    <p:sldId id="266" r:id="rId12"/>
    <p:sldId id="279" r:id="rId13"/>
    <p:sldId id="264" r:id="rId14"/>
  </p:sldIdLst>
  <p:sldSz cx="9144000" cy="6858000" type="screen4x3"/>
  <p:notesSz cx="6858000" cy="9144000"/>
  <p:defaultTextStyle>
    <a:defPPr>
      <a:defRPr lang="es-ES_tradnl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24" autoAdjust="0"/>
  </p:normalViewPr>
  <p:slideViewPr>
    <p:cSldViewPr snapToGrid="0" snapToObjects="1"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Haga clic para modificar el estilo de subtítulo del patrón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4" name="Marcador de conteni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5" name="Marcador de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6" name="Marcador de conteni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7" name="Marcador de fech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8" name="Marcador de pie de pá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9" name="Marcador de número de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fech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4" name="Marcador de pie de pá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5" name="Marcador de número de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3" name="Marcador de pie de pá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conteni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posición de imagen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_tradnl" dirty="0"/>
          </a:p>
        </p:txBody>
      </p:sp>
      <p:sp>
        <p:nvSpPr>
          <p:cNvPr id="4" name="Marcador de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Haga clic para modificar el estilo de texto del patrón</a:t>
            </a:r>
          </a:p>
        </p:txBody>
      </p:sp>
      <p:sp>
        <p:nvSpPr>
          <p:cNvPr id="5" name="Marcador de fech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_tradnl" dirty="0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 para editar título</a:t>
            </a:r>
            <a:endParaRPr lang="es-ES_tradnl"/>
          </a:p>
        </p:txBody>
      </p:sp>
      <p:sp>
        <p:nvSpPr>
          <p:cNvPr id="3" name="Marcador de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Haga clic para modificar el estilo de texto del patrón</a:t>
            </a:r>
          </a:p>
          <a:p>
            <a:pPr lvl="1"/>
            <a:r>
              <a:rPr lang="en-US" smtClean="0"/>
              <a:t>Segundo nivel</a:t>
            </a:r>
          </a:p>
          <a:p>
            <a:pPr lvl="2"/>
            <a:r>
              <a:rPr lang="en-US" smtClean="0"/>
              <a:t>Tercer nivel</a:t>
            </a:r>
          </a:p>
          <a:p>
            <a:pPr lvl="3"/>
            <a:r>
              <a:rPr lang="en-US" smtClean="0"/>
              <a:t>Cuarto nivel</a:t>
            </a:r>
          </a:p>
          <a:p>
            <a:pPr lvl="4"/>
            <a:r>
              <a:rPr lang="en-US" smtClean="0"/>
              <a:t>Quinto nivel</a:t>
            </a:r>
            <a:endParaRPr lang="es-ES_tradnl"/>
          </a:p>
        </p:txBody>
      </p:sp>
      <p:sp>
        <p:nvSpPr>
          <p:cNvPr id="4" name="Marcador de fech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FDBD70-691C-9E4E-BB49-C59ADB8CF3B6}" type="datetimeFigureOut">
              <a:rPr lang="es-ES_tradnl" smtClean="0"/>
              <a:pPr/>
              <a:t>29/10/2015</a:t>
            </a:fld>
            <a:endParaRPr lang="es-ES_tradnl" dirty="0"/>
          </a:p>
        </p:txBody>
      </p:sp>
      <p:sp>
        <p:nvSpPr>
          <p:cNvPr id="5" name="Marcador de pie de pá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_tradnl" dirty="0"/>
          </a:p>
        </p:txBody>
      </p:sp>
      <p:sp>
        <p:nvSpPr>
          <p:cNvPr id="6" name="Marcador de número de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3F8F37-1006-7943-B59A-6D913E0D9BF0}" type="slidenum">
              <a:rPr lang="es-ES_tradnl" smtClean="0"/>
              <a:pPr/>
              <a:t>‹Nº›</a:t>
            </a:fld>
            <a:endParaRPr lang="es-ES_tradnl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_tradnl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877083" y="4636710"/>
            <a:ext cx="7496255" cy="1724390"/>
          </a:xfrm>
        </p:spPr>
        <p:txBody>
          <a:bodyPr>
            <a:normAutofit fontScale="85000" lnSpcReduction="10000"/>
          </a:bodyPr>
          <a:lstStyle/>
          <a:p>
            <a:pPr lvl="1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International Regional Organization for Plant and Animal Health</a:t>
            </a:r>
          </a:p>
          <a:p>
            <a:pPr lvl="1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Executive Directorship</a:t>
            </a:r>
          </a:p>
          <a:p>
            <a:pPr lvl="1"/>
            <a:endParaRPr lang="en-US" sz="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Arial"/>
              <a:cs typeface="Arial"/>
            </a:endParaRPr>
          </a:p>
          <a:p>
            <a:pPr lvl="1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Organismo Internacional Regional de Sanidad Agropecuaria</a:t>
            </a:r>
          </a:p>
          <a:p>
            <a:pPr lvl="1"/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rPr>
              <a:t>Dirección Ejecutiva</a:t>
            </a:r>
          </a:p>
          <a:p>
            <a:pPr lvl="1"/>
            <a:endParaRPr lang="en-US" sz="2000" b="1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805422" y="2563945"/>
            <a:ext cx="8007926" cy="14475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600" b="1" i="1" dirty="0" smtClean="0">
                <a:solidFill>
                  <a:srgbClr val="17375E"/>
                </a:solidFill>
                <a:latin typeface="Arial"/>
                <a:cs typeface="Arial"/>
              </a:rPr>
              <a:t>Report to the 27</a:t>
            </a:r>
            <a:r>
              <a:rPr lang="en-US" sz="2600" b="1" i="1" baseline="30000" dirty="0" smtClean="0">
                <a:solidFill>
                  <a:srgbClr val="17375E"/>
                </a:solidFill>
                <a:latin typeface="Arial"/>
                <a:cs typeface="Arial"/>
              </a:rPr>
              <a:t>th</a:t>
            </a:r>
            <a:r>
              <a:rPr lang="en-US" sz="2600" b="1" i="1" dirty="0" smtClean="0">
                <a:solidFill>
                  <a:srgbClr val="17375E"/>
                </a:solidFill>
                <a:latin typeface="Arial"/>
                <a:cs typeface="Arial"/>
              </a:rPr>
              <a:t> Technical Consultation among</a:t>
            </a:r>
            <a:endParaRPr lang="en-US" sz="2600" i="1" dirty="0" smtClean="0">
              <a:solidFill>
                <a:srgbClr val="17375E"/>
              </a:solidFill>
              <a:latin typeface="Arial"/>
              <a:cs typeface="Arial"/>
            </a:endParaRPr>
          </a:p>
          <a:p>
            <a:pPr algn="ctr">
              <a:lnSpc>
                <a:spcPct val="120000"/>
              </a:lnSpc>
            </a:pPr>
            <a:r>
              <a:rPr lang="en-US" sz="2600" b="1" i="1" dirty="0" smtClean="0">
                <a:solidFill>
                  <a:srgbClr val="17375E"/>
                </a:solidFill>
                <a:latin typeface="Arial"/>
                <a:cs typeface="Arial"/>
              </a:rPr>
              <a:t>Regional Plant Protection Organizations</a:t>
            </a:r>
            <a:endParaRPr lang="en-US" sz="2600" i="1" dirty="0" smtClean="0">
              <a:solidFill>
                <a:srgbClr val="17375E"/>
              </a:solidFill>
              <a:latin typeface="Arial"/>
              <a:cs typeface="Arial"/>
            </a:endParaRPr>
          </a:p>
          <a:p>
            <a:pPr algn="ctr">
              <a:lnSpc>
                <a:spcPct val="120000"/>
              </a:lnSpc>
            </a:pPr>
            <a:r>
              <a:rPr lang="en-US" sz="2200" b="1" i="1" dirty="0" smtClean="0">
                <a:solidFill>
                  <a:srgbClr val="17375E"/>
                </a:solidFill>
                <a:latin typeface="Arial"/>
                <a:cs typeface="Arial"/>
              </a:rPr>
              <a:t>Memphis, Tennessee, USA - November 2015 </a:t>
            </a:r>
            <a:endParaRPr lang="en-US" sz="2200" i="1" dirty="0">
              <a:solidFill>
                <a:srgbClr val="17375E"/>
              </a:solidFill>
              <a:latin typeface="Arial"/>
              <a:cs typeface="Arial"/>
            </a:endParaRPr>
          </a:p>
        </p:txBody>
      </p:sp>
      <p:pic>
        <p:nvPicPr>
          <p:cNvPr id="2" name="Imagen 1" descr="logo oirs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1220" y="363946"/>
            <a:ext cx="2491740" cy="177981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729946" y="1112371"/>
            <a:ext cx="6326659" cy="4525963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2500" b="1" dirty="0" smtClean="0">
                <a:latin typeface="Arail"/>
                <a:cs typeface="Arail"/>
              </a:rPr>
              <a:t>OIRSA agreement</a:t>
            </a:r>
            <a:r>
              <a:rPr lang="x-none" sz="2500" b="1" dirty="0" smtClean="0">
                <a:latin typeface="Arail"/>
                <a:cs typeface="Arail"/>
              </a:rPr>
              <a:t> </a:t>
            </a:r>
            <a:r>
              <a:rPr lang="x-none" sz="2500" b="1" dirty="0" err="1" smtClean="0">
                <a:latin typeface="Arail"/>
                <a:cs typeface="Arail"/>
              </a:rPr>
              <a:t>with</a:t>
            </a:r>
            <a:r>
              <a:rPr lang="x-none" sz="2500" b="1" dirty="0" smtClean="0">
                <a:latin typeface="Arail"/>
                <a:cs typeface="Arail"/>
              </a:rPr>
              <a:t>:</a:t>
            </a:r>
          </a:p>
          <a:p>
            <a:pPr lvl="1">
              <a:lnSpc>
                <a:spcPct val="80000"/>
              </a:lnSpc>
            </a:pPr>
            <a:r>
              <a:rPr lang="en-US" sz="2500" dirty="0">
                <a:latin typeface="Arail"/>
                <a:cs typeface="Arail"/>
              </a:rPr>
              <a:t>IICA</a:t>
            </a:r>
          </a:p>
          <a:p>
            <a:pPr lvl="1">
              <a:lnSpc>
                <a:spcPct val="80000"/>
              </a:lnSpc>
            </a:pPr>
            <a:r>
              <a:rPr lang="en-US" sz="2500" dirty="0">
                <a:latin typeface="Arail"/>
                <a:cs typeface="Arail"/>
              </a:rPr>
              <a:t>ICDF</a:t>
            </a:r>
            <a:r>
              <a:rPr lang="x-none" sz="2500" dirty="0">
                <a:latin typeface="Arail"/>
                <a:cs typeface="Arail"/>
              </a:rPr>
              <a:t>-Taiwán</a:t>
            </a:r>
            <a:endParaRPr lang="en-US" sz="2500" dirty="0">
              <a:latin typeface="Arail"/>
              <a:cs typeface="Arail"/>
            </a:endParaRPr>
          </a:p>
          <a:p>
            <a:pPr lvl="1">
              <a:lnSpc>
                <a:spcPct val="80000"/>
              </a:lnSpc>
            </a:pPr>
            <a:r>
              <a:rPr lang="en-US" sz="2500" dirty="0">
                <a:latin typeface="Arail"/>
                <a:cs typeface="Arail"/>
              </a:rPr>
              <a:t>FAO</a:t>
            </a:r>
          </a:p>
          <a:p>
            <a:pPr lvl="1">
              <a:lnSpc>
                <a:spcPct val="80000"/>
              </a:lnSpc>
            </a:pPr>
            <a:r>
              <a:rPr lang="en-US" sz="2500" dirty="0">
                <a:latin typeface="Arail"/>
                <a:cs typeface="Arail"/>
              </a:rPr>
              <a:t>NAPPO</a:t>
            </a:r>
          </a:p>
          <a:p>
            <a:pPr lvl="1">
              <a:lnSpc>
                <a:spcPct val="80000"/>
              </a:lnSpc>
            </a:pPr>
            <a:r>
              <a:rPr lang="en-US" sz="2500" dirty="0">
                <a:latin typeface="Arail"/>
                <a:cs typeface="Arail"/>
              </a:rPr>
              <a:t>Government of Australia</a:t>
            </a:r>
          </a:p>
          <a:p>
            <a:pPr lvl="1">
              <a:lnSpc>
                <a:spcPct val="80000"/>
              </a:lnSpc>
            </a:pPr>
            <a:r>
              <a:rPr lang="en-US" sz="2500" dirty="0">
                <a:latin typeface="Arail"/>
                <a:cs typeface="Arail"/>
              </a:rPr>
              <a:t>USDA</a:t>
            </a:r>
          </a:p>
          <a:p>
            <a:pPr lvl="1">
              <a:lnSpc>
                <a:spcPct val="80000"/>
              </a:lnSpc>
            </a:pPr>
            <a:r>
              <a:rPr lang="en-US" sz="2500" dirty="0">
                <a:latin typeface="Arail"/>
                <a:cs typeface="Arail"/>
              </a:rPr>
              <a:t>SAG-Chile</a:t>
            </a:r>
          </a:p>
          <a:p>
            <a:pPr>
              <a:lnSpc>
                <a:spcPct val="80000"/>
              </a:lnSpc>
            </a:pPr>
            <a:endParaRPr lang="x-none" sz="2500" dirty="0">
              <a:latin typeface="Arail"/>
              <a:cs typeface="Arail"/>
            </a:endParaRPr>
          </a:p>
          <a:p>
            <a:pPr>
              <a:lnSpc>
                <a:spcPct val="80000"/>
              </a:lnSpc>
            </a:pPr>
            <a:r>
              <a:rPr lang="x-none" sz="2500" b="1" dirty="0" smtClean="0">
                <a:latin typeface="Arail"/>
                <a:cs typeface="Arail"/>
              </a:rPr>
              <a:t>OIRSA </a:t>
            </a:r>
            <a:r>
              <a:rPr lang="en-US" sz="2500" b="1" dirty="0" smtClean="0">
                <a:latin typeface="Arail"/>
                <a:cs typeface="Arail"/>
              </a:rPr>
              <a:t>coordinates with:</a:t>
            </a:r>
          </a:p>
          <a:p>
            <a:pPr lvl="1">
              <a:lnSpc>
                <a:spcPct val="80000"/>
              </a:lnSpc>
            </a:pPr>
            <a:r>
              <a:rPr lang="en-US" sz="2500" dirty="0" smtClean="0">
                <a:latin typeface="Arail"/>
                <a:cs typeface="Arail"/>
              </a:rPr>
              <a:t>IPPC</a:t>
            </a:r>
            <a:r>
              <a:rPr lang="x-none" sz="2500" dirty="0" smtClean="0">
                <a:latin typeface="Arail"/>
                <a:cs typeface="Arail"/>
              </a:rPr>
              <a:t> (International </a:t>
            </a:r>
            <a:r>
              <a:rPr lang="x-none" sz="2500" dirty="0" err="1" smtClean="0">
                <a:latin typeface="Arail"/>
                <a:cs typeface="Arail"/>
              </a:rPr>
              <a:t>Plant</a:t>
            </a:r>
            <a:r>
              <a:rPr lang="x-none" sz="2500" dirty="0" smtClean="0">
                <a:latin typeface="Arail"/>
                <a:cs typeface="Arail"/>
              </a:rPr>
              <a:t> </a:t>
            </a:r>
            <a:r>
              <a:rPr lang="x-none" sz="2500" dirty="0" err="1" smtClean="0">
                <a:latin typeface="Arail"/>
                <a:cs typeface="Arail"/>
              </a:rPr>
              <a:t>Protection</a:t>
            </a:r>
            <a:r>
              <a:rPr lang="x-none" sz="2500" dirty="0" smtClean="0">
                <a:latin typeface="Arail"/>
                <a:cs typeface="Arail"/>
              </a:rPr>
              <a:t> </a:t>
            </a:r>
            <a:r>
              <a:rPr lang="x-none" sz="2500" dirty="0" err="1" smtClean="0">
                <a:latin typeface="Arail"/>
                <a:cs typeface="Arail"/>
              </a:rPr>
              <a:t>Convention</a:t>
            </a:r>
            <a:r>
              <a:rPr lang="x-none" sz="2500" dirty="0" smtClean="0">
                <a:latin typeface="Arail"/>
                <a:cs typeface="Arail"/>
              </a:rPr>
              <a:t>)</a:t>
            </a:r>
            <a:endParaRPr lang="en-US" sz="2500" dirty="0" smtClean="0">
              <a:latin typeface="Arail"/>
              <a:cs typeface="Arail"/>
            </a:endParaRPr>
          </a:p>
          <a:p>
            <a:pPr marL="720725" lvl="1" indent="-263525">
              <a:lnSpc>
                <a:spcPct val="80000"/>
              </a:lnSpc>
              <a:tabLst>
                <a:tab pos="803275" algn="l"/>
              </a:tabLst>
            </a:pPr>
            <a:r>
              <a:rPr lang="en-US" sz="2500" dirty="0" smtClean="0">
                <a:latin typeface="Arail"/>
                <a:cs typeface="Arail"/>
              </a:rPr>
              <a:t>EPPO</a:t>
            </a:r>
            <a:r>
              <a:rPr lang="x-none" sz="2500" dirty="0" smtClean="0">
                <a:latin typeface="Arail"/>
                <a:cs typeface="Arail"/>
              </a:rPr>
              <a:t> (European and Mediterranean </a:t>
            </a:r>
            <a:r>
              <a:rPr lang="en-US" sz="2500" dirty="0" smtClean="0">
                <a:latin typeface="Arail"/>
                <a:cs typeface="Arail"/>
              </a:rPr>
              <a:t> </a:t>
            </a:r>
            <a:r>
              <a:rPr lang="x-none" sz="2500" dirty="0" smtClean="0">
                <a:latin typeface="Arail"/>
                <a:cs typeface="Arail"/>
              </a:rPr>
              <a:t>Plant </a:t>
            </a:r>
            <a:r>
              <a:rPr lang="x-none" sz="2500" dirty="0" smtClean="0"/>
              <a:t>Protection Organization)</a:t>
            </a:r>
            <a:endParaRPr lang="en-US" sz="2500" dirty="0" smtClean="0"/>
          </a:p>
          <a:p>
            <a:pPr marL="720725" lvl="1" indent="-263525">
              <a:lnSpc>
                <a:spcPct val="80000"/>
              </a:lnSpc>
              <a:tabLst>
                <a:tab pos="803275" algn="l"/>
              </a:tabLst>
            </a:pPr>
            <a:endParaRPr lang="en-US" sz="2500" dirty="0"/>
          </a:p>
        </p:txBody>
      </p:sp>
      <p:sp>
        <p:nvSpPr>
          <p:cNvPr id="6" name="CuadroTexto 5"/>
          <p:cNvSpPr txBox="1"/>
          <p:nvPr/>
        </p:nvSpPr>
        <p:spPr>
          <a:xfrm>
            <a:off x="1275434" y="251490"/>
            <a:ext cx="704997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International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Cooperation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  <p:pic>
        <p:nvPicPr>
          <p:cNvPr id="8" name="Imagen 7" descr="plag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5360" y="1634131"/>
            <a:ext cx="2854960" cy="29088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45823" y="1630443"/>
            <a:ext cx="7939377" cy="3815318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ail"/>
                <a:cs typeface="Arail"/>
              </a:rPr>
              <a:t>Formulation of the Regional List of Quarantine Pests.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ail"/>
                <a:cs typeface="Arail"/>
              </a:rPr>
              <a:t>Pest Risk Analysis System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ail"/>
                <a:cs typeface="Arail"/>
              </a:rPr>
              <a:t>Regional Phytosanitary Surveillance System.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ail"/>
                <a:cs typeface="Arail"/>
              </a:rPr>
              <a:t>Early Warning System of Regional Pests.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ail"/>
                <a:cs typeface="Arail"/>
              </a:rPr>
              <a:t>Implementation of the Continental Action Plan for </a:t>
            </a:r>
            <a:r>
              <a:rPr lang="en-US" sz="2400" b="1" i="1" dirty="0" smtClean="0">
                <a:latin typeface="Arail"/>
                <a:cs typeface="Arail"/>
              </a:rPr>
              <a:t>Fusarium</a:t>
            </a:r>
            <a:r>
              <a:rPr lang="en-US" sz="2400" dirty="0" smtClean="0">
                <a:latin typeface="Arail"/>
                <a:cs typeface="Arail"/>
              </a:rPr>
              <a:t> </a:t>
            </a:r>
          </a:p>
          <a:p>
            <a:pPr marL="0" indent="0" algn="just">
              <a:buNone/>
            </a:pPr>
            <a:r>
              <a:rPr lang="en-US" sz="2400" dirty="0">
                <a:latin typeface="Arail"/>
                <a:cs typeface="Arail"/>
              </a:rPr>
              <a:t> </a:t>
            </a:r>
            <a:r>
              <a:rPr lang="en-US" sz="2400" dirty="0" smtClean="0">
                <a:latin typeface="Arail"/>
                <a:cs typeface="Arail"/>
              </a:rPr>
              <a:t>   FOC TR4 </a:t>
            </a:r>
          </a:p>
        </p:txBody>
      </p:sp>
      <p:sp>
        <p:nvSpPr>
          <p:cNvPr id="5" name="CuadroTexto 4"/>
          <p:cNvSpPr txBox="1"/>
          <p:nvPr/>
        </p:nvSpPr>
        <p:spPr>
          <a:xfrm>
            <a:off x="1945561" y="415488"/>
            <a:ext cx="55878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Upcoming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Activities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44223" y="1793003"/>
            <a:ext cx="8010497" cy="3053317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ail"/>
                <a:cs typeface="Arail"/>
              </a:rPr>
              <a:t>Formulation of the Action Plan against </a:t>
            </a:r>
            <a:r>
              <a:rPr lang="en-US" sz="2400" b="1" i="1" dirty="0" err="1" smtClean="0">
                <a:latin typeface="Arail"/>
                <a:cs typeface="Arail"/>
              </a:rPr>
              <a:t>Colletotrichum</a:t>
            </a:r>
            <a:r>
              <a:rPr lang="en-US" sz="2400" b="1" i="1" dirty="0" smtClean="0">
                <a:latin typeface="Arail"/>
                <a:cs typeface="Arail"/>
              </a:rPr>
              <a:t> </a:t>
            </a:r>
          </a:p>
          <a:p>
            <a:pPr marL="0" indent="0" algn="just">
              <a:buNone/>
            </a:pPr>
            <a:r>
              <a:rPr lang="en-US" sz="2400" b="1" i="1" dirty="0" smtClean="0">
                <a:latin typeface="Arail"/>
                <a:cs typeface="Arail"/>
              </a:rPr>
              <a:t>    </a:t>
            </a:r>
            <a:r>
              <a:rPr lang="en-US" sz="2400" b="1" i="1" dirty="0" err="1" smtClean="0">
                <a:latin typeface="Arail"/>
                <a:cs typeface="Arail"/>
              </a:rPr>
              <a:t>kahawae</a:t>
            </a:r>
            <a:r>
              <a:rPr lang="en-US" sz="2400" b="1" i="1" dirty="0" smtClean="0">
                <a:latin typeface="Arail"/>
                <a:cs typeface="Arail"/>
              </a:rPr>
              <a:t>  </a:t>
            </a:r>
            <a:r>
              <a:rPr lang="en-US" sz="2400" dirty="0" smtClean="0">
                <a:latin typeface="Arail"/>
                <a:cs typeface="Arail"/>
              </a:rPr>
              <a:t>coffee berry disease (CBD).</a:t>
            </a: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400" dirty="0" smtClean="0">
                <a:latin typeface="Arail"/>
                <a:cs typeface="Arail"/>
              </a:rPr>
              <a:t>Determination of pest status: a) Potato quarantine nematodes b)</a:t>
            </a:r>
            <a:r>
              <a:rPr lang="en-US" sz="2400" b="1" i="1" dirty="0" smtClean="0">
                <a:latin typeface="Arail"/>
                <a:cs typeface="Arail"/>
              </a:rPr>
              <a:t>Trips </a:t>
            </a:r>
            <a:r>
              <a:rPr lang="en-US" sz="2400" b="1" i="1" dirty="0" err="1" smtClean="0">
                <a:latin typeface="Arail"/>
                <a:cs typeface="Arail"/>
              </a:rPr>
              <a:t>palmi</a:t>
            </a:r>
            <a:r>
              <a:rPr lang="en-US" sz="2400" b="1" i="1" dirty="0" smtClean="0">
                <a:latin typeface="Arail"/>
                <a:cs typeface="Arail"/>
              </a:rPr>
              <a:t> </a:t>
            </a:r>
            <a:r>
              <a:rPr lang="en-US" sz="2400" dirty="0" smtClean="0">
                <a:latin typeface="Arail"/>
                <a:cs typeface="Arail"/>
              </a:rPr>
              <a:t>in vegetables c) </a:t>
            </a:r>
            <a:r>
              <a:rPr lang="en-US" sz="2400" b="1" i="1" dirty="0" err="1" smtClean="0">
                <a:latin typeface="Arail"/>
                <a:cs typeface="Arail"/>
              </a:rPr>
              <a:t>Tuta</a:t>
            </a:r>
            <a:r>
              <a:rPr lang="en-US" sz="2400" b="1" i="1" dirty="0" smtClean="0">
                <a:latin typeface="Arail"/>
                <a:cs typeface="Arail"/>
              </a:rPr>
              <a:t> </a:t>
            </a:r>
            <a:r>
              <a:rPr lang="en-US" sz="2400" b="1" i="1" dirty="0" err="1" smtClean="0">
                <a:latin typeface="Arail"/>
                <a:cs typeface="Arail"/>
              </a:rPr>
              <a:t>absoluta</a:t>
            </a:r>
            <a:r>
              <a:rPr lang="en-US" sz="2400" b="1" i="1" dirty="0" smtClean="0">
                <a:latin typeface="Arail"/>
                <a:cs typeface="Arail"/>
              </a:rPr>
              <a:t> </a:t>
            </a:r>
            <a:r>
              <a:rPr lang="en-US" sz="2400" dirty="0" smtClean="0">
                <a:latin typeface="Arail"/>
                <a:cs typeface="Arail"/>
              </a:rPr>
              <a:t>in vegetables, particularly tomato.</a:t>
            </a:r>
          </a:p>
          <a:p>
            <a:pPr marL="355600" indent="0" algn="just">
              <a:buFont typeface="Wingdings" panose="05000000000000000000" pitchFamily="2" charset="2"/>
              <a:buChar char="§"/>
            </a:pPr>
            <a:endParaRPr lang="en-US" sz="2400" dirty="0">
              <a:latin typeface="Arail"/>
              <a:cs typeface="Arail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945561" y="486608"/>
            <a:ext cx="55878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Upcoming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Activities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9524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1771715" y="2505670"/>
            <a:ext cx="529023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Thank</a:t>
            </a:r>
            <a:r>
              <a:rPr lang="x-none" sz="7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-you</a:t>
            </a:r>
            <a:r>
              <a:rPr lang="en-US" sz="7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 !</a:t>
            </a:r>
            <a:endParaRPr lang="en-US" sz="72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pic>
        <p:nvPicPr>
          <p:cNvPr id="1026" name="Picture 2" descr="logoOIRSA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61945" y="3876561"/>
            <a:ext cx="1678321" cy="1678321"/>
          </a:xfrm>
          <a:prstGeom prst="ellipse">
            <a:avLst/>
          </a:prstGeom>
          <a:ln>
            <a:noFill/>
          </a:ln>
          <a:effectLst>
            <a:softEdge rad="31750"/>
          </a:effectLst>
          <a:scene3d>
            <a:camera prst="orthographicFront"/>
            <a:lightRig rig="threePt" dir="t"/>
          </a:scene3d>
          <a:sp3d extrusionH="76200" prstMaterial="dkEdge">
            <a:bevelT w="165100" prst="coolSlant"/>
            <a:extrusionClr>
              <a:srgbClr val="008000"/>
            </a:extrusion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4 Marcador de contenido"/>
          <p:cNvSpPr>
            <a:spLocks noGrp="1"/>
          </p:cNvSpPr>
          <p:nvPr>
            <p:ph idx="1"/>
          </p:nvPr>
        </p:nvSpPr>
        <p:spPr>
          <a:xfrm>
            <a:off x="1785189" y="1933575"/>
            <a:ext cx="6049096" cy="4032250"/>
          </a:xfrm>
        </p:spPr>
        <p:txBody>
          <a:bodyPr>
            <a:normAutofit/>
          </a:bodyPr>
          <a:lstStyle/>
          <a:p>
            <a:pPr marL="0" algn="just" eaLnBrk="1" hangingPunct="1">
              <a:buFont typeface="Arial" charset="0"/>
              <a:buNone/>
            </a:pPr>
            <a:r>
              <a:rPr lang="en-US" sz="2800" dirty="0">
                <a:latin typeface="Arial"/>
                <a:cs typeface="Arial"/>
              </a:rPr>
              <a:t>OIRSA focuses </a:t>
            </a:r>
            <a:r>
              <a:rPr lang="en-US" sz="2800" dirty="0" smtClean="0">
                <a:latin typeface="Arial"/>
                <a:cs typeface="Arial"/>
              </a:rPr>
              <a:t>attention on four </a:t>
            </a:r>
            <a:r>
              <a:rPr lang="en-US" sz="2800" dirty="0">
                <a:latin typeface="Arial"/>
                <a:cs typeface="Arial"/>
              </a:rPr>
              <a:t>technical areas:</a:t>
            </a:r>
          </a:p>
          <a:p>
            <a:pPr marL="1533525" lvl="2" indent="-457200" algn="just"/>
            <a:r>
              <a:rPr lang="en-US" sz="2800" dirty="0" smtClean="0">
                <a:latin typeface="Arial"/>
                <a:cs typeface="Arial"/>
              </a:rPr>
              <a:t>Plant </a:t>
            </a:r>
            <a:r>
              <a:rPr lang="en-US" sz="2800" dirty="0">
                <a:latin typeface="Arial"/>
                <a:cs typeface="Arial"/>
              </a:rPr>
              <a:t>Health</a:t>
            </a:r>
          </a:p>
          <a:p>
            <a:pPr marL="1533525" lvl="2" indent="-457200" algn="just"/>
            <a:r>
              <a:rPr lang="en-US" sz="2800" dirty="0">
                <a:latin typeface="Arial"/>
                <a:cs typeface="Arial"/>
              </a:rPr>
              <a:t>Animal Health</a:t>
            </a:r>
          </a:p>
          <a:p>
            <a:pPr marL="1533525" lvl="2" indent="-457200" algn="just"/>
            <a:r>
              <a:rPr lang="en-US" sz="2800" dirty="0">
                <a:latin typeface="Arial"/>
                <a:cs typeface="Arial"/>
              </a:rPr>
              <a:t>Agricultural Quarantine</a:t>
            </a:r>
          </a:p>
          <a:p>
            <a:pPr marL="1533525" lvl="2" indent="-457200" algn="just"/>
            <a:r>
              <a:rPr lang="en-US" sz="2800" dirty="0">
                <a:latin typeface="Arial"/>
                <a:cs typeface="Arial"/>
              </a:rPr>
              <a:t>Food </a:t>
            </a:r>
            <a:r>
              <a:rPr lang="en-US" sz="2800" dirty="0" smtClean="0">
                <a:latin typeface="Arial"/>
                <a:cs typeface="Arial"/>
              </a:rPr>
              <a:t>Safety</a:t>
            </a:r>
            <a:endParaRPr lang="x-none" sz="2800" dirty="0" smtClean="0">
              <a:latin typeface="Arial"/>
              <a:cs typeface="Arial"/>
            </a:endParaRPr>
          </a:p>
          <a:p>
            <a:pPr marL="1533525" lvl="2" indent="-457200" algn="just"/>
            <a:endParaRPr lang="en-US" sz="2800" dirty="0">
              <a:latin typeface="Arial"/>
              <a:cs typeface="Arial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2387600" y="603676"/>
            <a:ext cx="4449931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Technical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Areas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4926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4 Marcador de contenido"/>
          <p:cNvSpPr>
            <a:spLocks noGrp="1"/>
          </p:cNvSpPr>
          <p:nvPr>
            <p:ph idx="1"/>
          </p:nvPr>
        </p:nvSpPr>
        <p:spPr>
          <a:xfrm>
            <a:off x="2235200" y="2180588"/>
            <a:ext cx="5049520" cy="2239012"/>
          </a:xfrm>
        </p:spPr>
        <p:txBody>
          <a:bodyPr>
            <a:normAutofit/>
          </a:bodyPr>
          <a:lstStyle/>
          <a:p>
            <a:pPr marL="457200" lvl="2" indent="-457200"/>
            <a:r>
              <a:rPr lang="x-none" sz="2800" dirty="0" err="1" smtClean="0">
                <a:latin typeface="Arail"/>
                <a:cs typeface="Arail"/>
              </a:rPr>
              <a:t>Climate</a:t>
            </a:r>
            <a:r>
              <a:rPr lang="x-none" sz="2800" dirty="0" smtClean="0">
                <a:latin typeface="Arail"/>
                <a:cs typeface="Arail"/>
              </a:rPr>
              <a:t> </a:t>
            </a:r>
            <a:r>
              <a:rPr lang="x-none" sz="2800" dirty="0" err="1" smtClean="0">
                <a:latin typeface="Arail"/>
                <a:cs typeface="Arail"/>
              </a:rPr>
              <a:t>change</a:t>
            </a:r>
            <a:endParaRPr lang="en-US" sz="2800" dirty="0">
              <a:latin typeface="Arail"/>
              <a:cs typeface="Arail"/>
            </a:endParaRPr>
          </a:p>
          <a:p>
            <a:pPr marL="457200" lvl="2" indent="-457200"/>
            <a:r>
              <a:rPr lang="x-none" sz="2800" dirty="0" err="1" smtClean="0">
                <a:latin typeface="Arail"/>
                <a:cs typeface="Arail"/>
              </a:rPr>
              <a:t>Trazability</a:t>
            </a:r>
            <a:r>
              <a:rPr lang="x-none" sz="2800" dirty="0" smtClean="0">
                <a:latin typeface="Arail"/>
                <a:cs typeface="Arail"/>
              </a:rPr>
              <a:t> </a:t>
            </a:r>
            <a:r>
              <a:rPr lang="x-none" sz="2800" dirty="0" err="1" smtClean="0">
                <a:latin typeface="Arail"/>
                <a:cs typeface="Arail"/>
              </a:rPr>
              <a:t>agropecuary</a:t>
            </a:r>
            <a:endParaRPr lang="x-none" sz="2800" dirty="0" smtClean="0">
              <a:latin typeface="Arail"/>
              <a:cs typeface="Arail"/>
            </a:endParaRPr>
          </a:p>
          <a:p>
            <a:pPr marL="457200" lvl="2" indent="-457200"/>
            <a:r>
              <a:rPr lang="x-none" sz="2800" dirty="0" smtClean="0">
                <a:latin typeface="Arail"/>
                <a:cs typeface="Arail"/>
              </a:rPr>
              <a:t>Pest </a:t>
            </a:r>
            <a:r>
              <a:rPr lang="x-none" sz="2800" dirty="0" err="1" smtClean="0">
                <a:latin typeface="Arail"/>
                <a:cs typeface="Arail"/>
              </a:rPr>
              <a:t>risk</a:t>
            </a:r>
            <a:r>
              <a:rPr lang="x-none" sz="2800" dirty="0" smtClean="0">
                <a:latin typeface="Arail"/>
                <a:cs typeface="Arail"/>
              </a:rPr>
              <a:t> </a:t>
            </a:r>
            <a:r>
              <a:rPr lang="x-none" sz="2800" dirty="0" err="1" smtClean="0">
                <a:latin typeface="Arail"/>
                <a:cs typeface="Arail"/>
              </a:rPr>
              <a:t>analysis</a:t>
            </a:r>
            <a:r>
              <a:rPr lang="x-none" sz="2800" dirty="0" smtClean="0">
                <a:latin typeface="Arail"/>
                <a:cs typeface="Arail"/>
              </a:rPr>
              <a:t> </a:t>
            </a:r>
            <a:endParaRPr lang="en-US" sz="2800" dirty="0">
              <a:latin typeface="Arail"/>
              <a:cs typeface="Arail"/>
            </a:endParaRPr>
          </a:p>
          <a:p>
            <a:pPr marL="457200" lvl="2" indent="-457200"/>
            <a:r>
              <a:rPr lang="en-US" sz="2800" dirty="0" smtClean="0">
                <a:latin typeface="Arail"/>
                <a:cs typeface="Arail"/>
              </a:rPr>
              <a:t>L</a:t>
            </a:r>
            <a:r>
              <a:rPr lang="x-none" sz="2800" dirty="0" err="1" smtClean="0">
                <a:latin typeface="Arail"/>
                <a:cs typeface="Arail"/>
              </a:rPr>
              <a:t>aboratories</a:t>
            </a:r>
            <a:r>
              <a:rPr lang="x-none" sz="2800" dirty="0" smtClean="0">
                <a:latin typeface="Arail"/>
                <a:cs typeface="Arail"/>
              </a:rPr>
              <a:t> of diagnosis</a:t>
            </a:r>
          </a:p>
          <a:p>
            <a:pPr marL="0" lvl="2" indent="0">
              <a:buNone/>
            </a:pPr>
            <a:endParaRPr lang="en-US" sz="2800" dirty="0">
              <a:latin typeface="Arail"/>
              <a:cs typeface="Arail"/>
            </a:endParaRPr>
          </a:p>
        </p:txBody>
      </p:sp>
      <p:sp>
        <p:nvSpPr>
          <p:cNvPr id="3" name="CuadroTexto 2"/>
          <p:cNvSpPr txBox="1"/>
          <p:nvPr/>
        </p:nvSpPr>
        <p:spPr>
          <a:xfrm>
            <a:off x="2428240" y="904240"/>
            <a:ext cx="426202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Axis </a:t>
            </a:r>
            <a:r>
              <a:rPr lang="es-ES" sz="4400" b="1" dirty="0" err="1">
                <a:solidFill>
                  <a:srgbClr val="17375E"/>
                </a:solidFill>
                <a:latin typeface="Arial"/>
                <a:cs typeface="Arial"/>
              </a:rPr>
              <a:t>t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ranverse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: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6482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2272" y="1405890"/>
            <a:ext cx="7592288" cy="4900613"/>
          </a:xfrm>
        </p:spPr>
        <p:txBody>
          <a:bodyPr>
            <a:no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sz="2600" b="1" dirty="0" smtClean="0">
                <a:latin typeface="Arail"/>
                <a:cs typeface="Arail"/>
              </a:rPr>
              <a:t>Citrus HLB Regional Pest Control.</a:t>
            </a:r>
            <a:endParaRPr lang="en-US" sz="2600" b="1" i="1" dirty="0" smtClean="0">
              <a:latin typeface="Arail"/>
              <a:cs typeface="Arail"/>
            </a:endParaRPr>
          </a:p>
          <a:p>
            <a:pPr marL="538163" lvl="1" indent="-182563" algn="just">
              <a:buNone/>
            </a:pPr>
            <a:r>
              <a:rPr lang="en-US" sz="2600" dirty="0" smtClean="0">
                <a:latin typeface="Arail"/>
                <a:cs typeface="Arail"/>
              </a:rPr>
              <a:t>•Training </a:t>
            </a:r>
            <a:r>
              <a:rPr lang="en-US" sz="2600" dirty="0">
                <a:latin typeface="Arail"/>
                <a:cs typeface="Arail"/>
              </a:rPr>
              <a:t>Workshops on “Epidemiology and Recognition of Citrus </a:t>
            </a:r>
            <a:r>
              <a:rPr lang="en-US" sz="2600" dirty="0" err="1">
                <a:latin typeface="Arail"/>
                <a:cs typeface="Arail"/>
              </a:rPr>
              <a:t>Huanglongbing</a:t>
            </a:r>
            <a:r>
              <a:rPr lang="en-US" sz="2600" dirty="0">
                <a:latin typeface="Arail"/>
                <a:cs typeface="Arail"/>
              </a:rPr>
              <a:t> (HLB)”, “Integrated Pest Management (IPM) of Citrus HLB” “Production of Citrus Healthy Plants, Regulations, and PCR diagnosis”</a:t>
            </a:r>
            <a:r>
              <a:rPr lang="en-US" sz="2600" dirty="0" smtClean="0">
                <a:latin typeface="Arail"/>
                <a:cs typeface="Arail"/>
              </a:rPr>
              <a:t>.</a:t>
            </a:r>
          </a:p>
          <a:p>
            <a:pPr marL="538163" lvl="1" indent="-182563" algn="just">
              <a:buNone/>
            </a:pPr>
            <a:endParaRPr lang="en-US" sz="2600" dirty="0">
              <a:latin typeface="Arail"/>
              <a:cs typeface="Arail"/>
            </a:endParaRPr>
          </a:p>
          <a:p>
            <a:pPr algn="just">
              <a:buFont typeface="Wingdings" panose="05000000000000000000" pitchFamily="2" charset="2"/>
              <a:buChar char="§"/>
            </a:pPr>
            <a:r>
              <a:rPr lang="en-US" sz="2600" b="1" dirty="0" smtClean="0">
                <a:latin typeface="Arail"/>
                <a:cs typeface="Arail"/>
              </a:rPr>
              <a:t>Coffee Leaf Rust </a:t>
            </a:r>
            <a:r>
              <a:rPr lang="en-US" sz="2600" b="1" dirty="0" err="1" smtClean="0">
                <a:latin typeface="Arail"/>
                <a:cs typeface="Arail"/>
              </a:rPr>
              <a:t>Phytosanitary</a:t>
            </a:r>
            <a:r>
              <a:rPr lang="en-US" sz="2600" b="1" dirty="0" smtClean="0">
                <a:latin typeface="Arail"/>
                <a:cs typeface="Arail"/>
              </a:rPr>
              <a:t> Pro</a:t>
            </a:r>
            <a:r>
              <a:rPr lang="x-none" sz="2600" b="1" dirty="0" smtClean="0">
                <a:latin typeface="Arail"/>
                <a:cs typeface="Arail"/>
              </a:rPr>
              <a:t>ject</a:t>
            </a:r>
            <a:r>
              <a:rPr lang="en-US" sz="2600" b="1" dirty="0" smtClean="0">
                <a:latin typeface="Arail"/>
                <a:cs typeface="Arail"/>
              </a:rPr>
              <a:t>.</a:t>
            </a:r>
            <a:endParaRPr lang="x-none" sz="2600" b="1" dirty="0" smtClean="0">
              <a:latin typeface="Arail"/>
              <a:cs typeface="Arail"/>
            </a:endParaRPr>
          </a:p>
          <a:p>
            <a:pPr marL="538163" lvl="1" indent="-182563" algn="just">
              <a:buNone/>
            </a:pPr>
            <a:r>
              <a:rPr lang="en-US" sz="2600" dirty="0" smtClean="0">
                <a:latin typeface="Arail"/>
                <a:cs typeface="Arail"/>
              </a:rPr>
              <a:t>•The Member Countries adopted the Coffee Leaf Rust Early Warning System, developed by OIRSA.</a:t>
            </a:r>
            <a:endParaRPr lang="en-US" sz="2600" dirty="0">
              <a:latin typeface="Arail"/>
              <a:cs typeface="Arail"/>
            </a:endParaRPr>
          </a:p>
        </p:txBody>
      </p:sp>
      <p:sp>
        <p:nvSpPr>
          <p:cNvPr id="4" name="CuadroTexto 3"/>
          <p:cNvSpPr txBox="1"/>
          <p:nvPr/>
        </p:nvSpPr>
        <p:spPr>
          <a:xfrm>
            <a:off x="1635760" y="325120"/>
            <a:ext cx="62997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Phytosanitary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Projects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1152" y="1328420"/>
            <a:ext cx="7592288" cy="4900613"/>
          </a:xfrm>
        </p:spPr>
        <p:txBody>
          <a:bodyPr>
            <a:normAutofit/>
          </a:bodyPr>
          <a:lstStyle/>
          <a:p>
            <a:pPr algn="just">
              <a:buFont typeface="Wingdings" panose="05000000000000000000" pitchFamily="2" charset="2"/>
              <a:buChar char="§"/>
            </a:pPr>
            <a:r>
              <a:rPr lang="en-US" sz="2600" b="1" dirty="0" smtClean="0">
                <a:latin typeface="Arail"/>
                <a:cs typeface="Arail"/>
              </a:rPr>
              <a:t>Fruit Flies</a:t>
            </a:r>
            <a:r>
              <a:rPr lang="en-US" sz="2600" b="1" i="1" dirty="0" smtClean="0">
                <a:latin typeface="Arail"/>
                <a:cs typeface="Arail"/>
              </a:rPr>
              <a:t>: Anastrepha grandis and Ceratitis</a:t>
            </a:r>
            <a:r>
              <a:rPr lang="en-US" sz="2600" b="1" dirty="0" smtClean="0">
                <a:latin typeface="Arail"/>
                <a:cs typeface="Arail"/>
              </a:rPr>
              <a:t> </a:t>
            </a:r>
            <a:r>
              <a:rPr lang="en-US" sz="2600" b="1" i="1" dirty="0" smtClean="0">
                <a:latin typeface="Arail"/>
                <a:cs typeface="Arail"/>
              </a:rPr>
              <a:t>capitata (</a:t>
            </a:r>
            <a:r>
              <a:rPr lang="en-US" sz="2600" b="1" dirty="0" smtClean="0">
                <a:latin typeface="Arail"/>
                <a:cs typeface="Arail"/>
              </a:rPr>
              <a:t>Medfly)</a:t>
            </a:r>
            <a:endParaRPr lang="x-none" sz="2600" b="1" dirty="0" smtClean="0">
              <a:latin typeface="Arail"/>
              <a:cs typeface="Arail"/>
            </a:endParaRPr>
          </a:p>
          <a:p>
            <a:pPr marL="630238" lvl="1" indent="-173038" algn="just">
              <a:buNone/>
            </a:pPr>
            <a:r>
              <a:rPr lang="en-US" sz="2600" dirty="0" smtClean="0">
                <a:latin typeface="Arail"/>
                <a:cs typeface="Arail"/>
              </a:rPr>
              <a:t>•Support the Dominican Republic Ministry of Agriculture efforts to contain the outbreak of the Mediterranean fruit fly, and to implement the eradication plan.</a:t>
            </a:r>
          </a:p>
          <a:p>
            <a:pPr lvl="1" algn="just">
              <a:buFont typeface="Wingdings" panose="05000000000000000000" pitchFamily="2" charset="2"/>
              <a:buChar char="§"/>
            </a:pPr>
            <a:endParaRPr lang="x-none" sz="2600" dirty="0" smtClean="0">
              <a:latin typeface="Arail"/>
              <a:cs typeface="Arail"/>
            </a:endParaRPr>
          </a:p>
          <a:p>
            <a:pPr marL="630238" lvl="1" indent="-173038" algn="just">
              <a:buNone/>
              <a:tabLst>
                <a:tab pos="720725" algn="l"/>
              </a:tabLst>
            </a:pPr>
            <a:r>
              <a:rPr lang="en-US" sz="2600" dirty="0" smtClean="0">
                <a:latin typeface="Arail"/>
                <a:cs typeface="Arail"/>
              </a:rPr>
              <a:t>•Strengthening </a:t>
            </a:r>
            <a:r>
              <a:rPr lang="en-US" sz="2600" dirty="0">
                <a:latin typeface="Arail"/>
                <a:cs typeface="Arail"/>
              </a:rPr>
              <a:t>of Medfly Pest Free Areas in Honduras and Guatemala, including training and advisory assistance</a:t>
            </a:r>
            <a:r>
              <a:rPr lang="en-US" sz="2600" dirty="0" smtClean="0">
                <a:latin typeface="Arail"/>
                <a:cs typeface="Arail"/>
              </a:rPr>
              <a:t>.</a:t>
            </a:r>
            <a:endParaRPr lang="en-US" sz="2600" dirty="0">
              <a:latin typeface="Arail"/>
              <a:cs typeface="Arail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778000" y="325120"/>
            <a:ext cx="62997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Phytosanitary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Projects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64723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4512" y="1412876"/>
            <a:ext cx="7592288" cy="4368800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sz="2600" b="1" dirty="0" smtClean="0">
                <a:latin typeface="Arail"/>
                <a:cs typeface="Arail"/>
              </a:rPr>
              <a:t>Pest Integrated Management</a:t>
            </a:r>
            <a:endParaRPr lang="x-none" sz="2600" b="1" dirty="0" smtClean="0">
              <a:latin typeface="Arail"/>
              <a:cs typeface="Arail"/>
            </a:endParaRPr>
          </a:p>
          <a:p>
            <a:pPr marL="630238" lvl="1" indent="-173038">
              <a:lnSpc>
                <a:spcPct val="90000"/>
              </a:lnSpc>
              <a:buNone/>
            </a:pPr>
            <a:r>
              <a:rPr lang="en-US" sz="2600" dirty="0" smtClean="0">
                <a:latin typeface="Arail"/>
                <a:cs typeface="Arail"/>
              </a:rPr>
              <a:t>•</a:t>
            </a:r>
            <a:r>
              <a:rPr lang="x-none" sz="2600" dirty="0" smtClean="0">
                <a:latin typeface="Arail"/>
                <a:cs typeface="Arail"/>
              </a:rPr>
              <a:t>Vigilance Phytosanitary and management of </a:t>
            </a:r>
            <a:r>
              <a:rPr lang="en-US" sz="2600" dirty="0" smtClean="0">
                <a:latin typeface="Arail"/>
                <a:cs typeface="Arail"/>
              </a:rPr>
              <a:t> </a:t>
            </a:r>
            <a:r>
              <a:rPr lang="x-none" sz="2600" dirty="0" smtClean="0">
                <a:latin typeface="Arail"/>
                <a:cs typeface="Arail"/>
              </a:rPr>
              <a:t>Tuta absoluta</a:t>
            </a:r>
          </a:p>
          <a:p>
            <a:pPr marL="630238" lvl="1" indent="-182563">
              <a:lnSpc>
                <a:spcPct val="90000"/>
              </a:lnSpc>
              <a:buNone/>
            </a:pPr>
            <a:r>
              <a:rPr lang="en-US" sz="2600" dirty="0" smtClean="0">
                <a:latin typeface="Arail"/>
                <a:cs typeface="Arail"/>
              </a:rPr>
              <a:t>•</a:t>
            </a:r>
            <a:r>
              <a:rPr lang="x-none" sz="2600" dirty="0" smtClean="0">
                <a:latin typeface="Arail"/>
                <a:cs typeface="Arail"/>
              </a:rPr>
              <a:t>Vigilance </a:t>
            </a:r>
            <a:r>
              <a:rPr lang="x-none" sz="2600" dirty="0">
                <a:latin typeface="Arail"/>
                <a:cs typeface="Arail"/>
              </a:rPr>
              <a:t>Phytosanitary and management </a:t>
            </a:r>
            <a:r>
              <a:rPr lang="x-none" sz="2600" dirty="0" smtClean="0">
                <a:latin typeface="Arail"/>
                <a:cs typeface="Arail"/>
              </a:rPr>
              <a:t>of Zebra chip in potato and tomato</a:t>
            </a:r>
          </a:p>
          <a:p>
            <a:pPr lvl="1"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en-US" sz="2600" dirty="0" smtClean="0">
              <a:latin typeface="Arail"/>
              <a:cs typeface="Arail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r>
              <a:rPr lang="en-US" sz="2600" b="1" dirty="0" smtClean="0">
                <a:latin typeface="Arail"/>
                <a:cs typeface="Arail"/>
              </a:rPr>
              <a:t>Regional Prevention of Quarantine Pests.</a:t>
            </a:r>
            <a:endParaRPr lang="x-none" sz="2600" b="1" dirty="0" smtClean="0">
              <a:latin typeface="Arail"/>
              <a:cs typeface="Arail"/>
            </a:endParaRPr>
          </a:p>
          <a:p>
            <a:pPr marL="630238" lvl="1" indent="-173038">
              <a:lnSpc>
                <a:spcPct val="90000"/>
              </a:lnSpc>
              <a:buNone/>
            </a:pPr>
            <a:r>
              <a:rPr lang="en-US" sz="2600" dirty="0" smtClean="0">
                <a:latin typeface="Arail"/>
                <a:cs typeface="Arail"/>
              </a:rPr>
              <a:t>•Continental </a:t>
            </a:r>
            <a:r>
              <a:rPr lang="en-US" sz="2600" dirty="0">
                <a:latin typeface="Arail"/>
                <a:cs typeface="Arail"/>
              </a:rPr>
              <a:t>Action Plan for </a:t>
            </a:r>
            <a:r>
              <a:rPr lang="en-US" sz="2600" i="1" dirty="0">
                <a:latin typeface="Arail"/>
                <a:cs typeface="Arail"/>
              </a:rPr>
              <a:t>Fusarium </a:t>
            </a:r>
            <a:r>
              <a:rPr lang="en-US" sz="2600" i="1" dirty="0" err="1">
                <a:latin typeface="Arail"/>
                <a:cs typeface="Arail"/>
              </a:rPr>
              <a:t>oxysporum</a:t>
            </a:r>
            <a:r>
              <a:rPr lang="en-US" sz="2600" i="1" dirty="0">
                <a:latin typeface="Arail"/>
                <a:cs typeface="Arail"/>
              </a:rPr>
              <a:t> </a:t>
            </a:r>
            <a:r>
              <a:rPr lang="en-US" sz="2600" dirty="0">
                <a:latin typeface="Arail"/>
                <a:cs typeface="Arail"/>
              </a:rPr>
              <a:t>f sp. </a:t>
            </a:r>
            <a:r>
              <a:rPr lang="en-US" sz="2600" i="1" dirty="0" err="1">
                <a:latin typeface="Arail"/>
                <a:cs typeface="Arail"/>
              </a:rPr>
              <a:t>cubense</a:t>
            </a:r>
            <a:r>
              <a:rPr lang="en-US" sz="2600" dirty="0">
                <a:latin typeface="Arail"/>
                <a:cs typeface="Arail"/>
              </a:rPr>
              <a:t> TR4 (Panama Disease), March 2015</a:t>
            </a:r>
            <a:r>
              <a:rPr lang="en-US" sz="2600" dirty="0" smtClean="0">
                <a:latin typeface="Arail"/>
                <a:cs typeface="Arail"/>
              </a:rPr>
              <a:t>.</a:t>
            </a:r>
            <a:endParaRPr lang="x-none" sz="2600" dirty="0" smtClean="0">
              <a:latin typeface="Arail"/>
              <a:cs typeface="Arail"/>
            </a:endParaRPr>
          </a:p>
          <a:p>
            <a:pPr marL="630238" lvl="1" indent="-173038">
              <a:lnSpc>
                <a:spcPct val="90000"/>
              </a:lnSpc>
              <a:buNone/>
            </a:pPr>
            <a:r>
              <a:rPr lang="en-US" sz="2600" dirty="0" smtClean="0">
                <a:latin typeface="Arail"/>
                <a:cs typeface="Arail"/>
              </a:rPr>
              <a:t>•</a:t>
            </a:r>
            <a:r>
              <a:rPr lang="x-none" sz="2600" dirty="0" smtClean="0">
                <a:latin typeface="Arail"/>
                <a:cs typeface="Arail"/>
              </a:rPr>
              <a:t>Action plan for the management of </a:t>
            </a:r>
            <a:r>
              <a:rPr lang="x-none" sz="2600" i="1" dirty="0" smtClean="0">
                <a:latin typeface="Arail"/>
                <a:cs typeface="Arail"/>
              </a:rPr>
              <a:t>Xyllela fastidiosa </a:t>
            </a:r>
            <a:r>
              <a:rPr lang="x-none" sz="2600" dirty="0" smtClean="0">
                <a:latin typeface="Arail"/>
                <a:cs typeface="Arail"/>
              </a:rPr>
              <a:t>in ornamental</a:t>
            </a:r>
            <a:endParaRPr lang="en-US" sz="2600" dirty="0">
              <a:latin typeface="Arail"/>
              <a:cs typeface="Arail"/>
            </a:endParaRPr>
          </a:p>
          <a:p>
            <a:pPr>
              <a:lnSpc>
                <a:spcPct val="90000"/>
              </a:lnSpc>
              <a:buFont typeface="Wingdings" panose="05000000000000000000" pitchFamily="2" charset="2"/>
              <a:buChar char="§"/>
            </a:pPr>
            <a:endParaRPr lang="en-US" sz="2600" dirty="0" smtClean="0">
              <a:latin typeface="Arail"/>
              <a:cs typeface="Arail"/>
            </a:endParaRPr>
          </a:p>
        </p:txBody>
      </p:sp>
      <p:sp>
        <p:nvSpPr>
          <p:cNvPr id="5" name="CuadroTexto 4"/>
          <p:cNvSpPr txBox="1"/>
          <p:nvPr/>
        </p:nvSpPr>
        <p:spPr>
          <a:xfrm>
            <a:off x="1341120" y="325120"/>
            <a:ext cx="629974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Phytosanitary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Projects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529057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70318" y="1923416"/>
            <a:ext cx="7883236" cy="3786188"/>
          </a:xfrm>
        </p:spPr>
        <p:txBody>
          <a:bodyPr>
            <a:noAutofit/>
          </a:bodyPr>
          <a:lstStyle/>
          <a:p>
            <a:pPr algn="just"/>
            <a:r>
              <a:rPr lang="en-US" sz="2600" dirty="0" smtClean="0">
                <a:latin typeface="Arail"/>
                <a:cs typeface="Arail"/>
              </a:rPr>
              <a:t>XIV Meeting of the OIRSA Technical Regional Group for ISPMs Revision. El Salvador, October 5-9, 2015 (Same for 2014)</a:t>
            </a:r>
            <a:r>
              <a:rPr lang="x-none" sz="2600" dirty="0" smtClean="0">
                <a:latin typeface="Arail"/>
                <a:cs typeface="Arail"/>
              </a:rPr>
              <a:t>.</a:t>
            </a:r>
            <a:endParaRPr lang="en-US" sz="2600" dirty="0" smtClean="0">
              <a:latin typeface="Arail"/>
              <a:cs typeface="Arail"/>
            </a:endParaRPr>
          </a:p>
          <a:p>
            <a:pPr algn="just"/>
            <a:endParaRPr lang="en-US" sz="2600" dirty="0" smtClean="0">
              <a:latin typeface="Arail"/>
              <a:cs typeface="Arail"/>
            </a:endParaRPr>
          </a:p>
          <a:p>
            <a:pPr algn="just"/>
            <a:r>
              <a:rPr lang="en-US" sz="2600" dirty="0" smtClean="0">
                <a:latin typeface="Arail"/>
                <a:cs typeface="Arail"/>
              </a:rPr>
              <a:t>Financial support for Member Countries to attend the IPPC Latin America  Workshop. Lima Peru, October 20- 23, 2015 (Same for 2014).</a:t>
            </a:r>
          </a:p>
          <a:p>
            <a:pPr marL="0" indent="0" algn="just">
              <a:buNone/>
            </a:pPr>
            <a:endParaRPr lang="en-US" sz="2600" dirty="0" smtClean="0">
              <a:latin typeface="Arail"/>
              <a:cs typeface="Arail"/>
            </a:endParaRPr>
          </a:p>
          <a:p>
            <a:pPr algn="just"/>
            <a:r>
              <a:rPr lang="en-US" sz="2600" dirty="0" smtClean="0">
                <a:latin typeface="Arail"/>
                <a:cs typeface="Arail"/>
              </a:rPr>
              <a:t>Participation at the  CPM-10, March 2015.</a:t>
            </a:r>
          </a:p>
          <a:p>
            <a:pPr algn="just"/>
            <a:endParaRPr lang="en-US" sz="2600" dirty="0" smtClean="0"/>
          </a:p>
          <a:p>
            <a:pPr algn="just"/>
            <a:endParaRPr lang="en-US" sz="2600" dirty="0" smtClean="0"/>
          </a:p>
          <a:p>
            <a:pPr algn="just"/>
            <a:endParaRPr lang="en-US" sz="2600" dirty="0"/>
          </a:p>
        </p:txBody>
      </p:sp>
      <p:sp>
        <p:nvSpPr>
          <p:cNvPr id="4" name="CuadroTexto 3"/>
          <p:cNvSpPr txBox="1"/>
          <p:nvPr/>
        </p:nvSpPr>
        <p:spPr>
          <a:xfrm>
            <a:off x="1236471" y="261650"/>
            <a:ext cx="686372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Building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capacities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and</a:t>
            </a:r>
          </a:p>
          <a:p>
            <a:pPr algn="ctr"/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Activities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related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to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IPPC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640080" y="1702727"/>
            <a:ext cx="7904480" cy="3915754"/>
          </a:xfrm>
        </p:spPr>
        <p:txBody>
          <a:bodyPr>
            <a:normAutofit/>
          </a:bodyPr>
          <a:lstStyle/>
          <a:p>
            <a:pPr algn="just"/>
            <a:r>
              <a:rPr lang="en-US" sz="2600" dirty="0" smtClean="0">
                <a:latin typeface="Arail"/>
                <a:cs typeface="Arail"/>
              </a:rPr>
              <a:t>XXIV Extraordinary Meeting of OIRSA Technical Committee [the National Animal Health, Plant Protection, Quarantine and Food Safety Authorities of Member Countries], October 2015.</a:t>
            </a:r>
          </a:p>
          <a:p>
            <a:pPr algn="just"/>
            <a:endParaRPr lang="en-US" sz="2600" dirty="0" smtClean="0">
              <a:latin typeface="Arail"/>
              <a:cs typeface="Arail"/>
            </a:endParaRPr>
          </a:p>
          <a:p>
            <a:pPr algn="just"/>
            <a:r>
              <a:rPr lang="en-US" sz="2600" dirty="0" smtClean="0">
                <a:latin typeface="Arail"/>
                <a:cs typeface="Arail"/>
              </a:rPr>
              <a:t>Panel of Experts Workshop for the formulation of the Regional List of Quarantine Pests, in </a:t>
            </a:r>
            <a:r>
              <a:rPr lang="x-none" sz="2600" dirty="0" smtClean="0">
                <a:latin typeface="Arail"/>
                <a:cs typeface="Arail"/>
              </a:rPr>
              <a:t>d</a:t>
            </a:r>
            <a:r>
              <a:rPr lang="en-US" sz="2600" dirty="0" err="1" smtClean="0">
                <a:latin typeface="Arail"/>
                <a:cs typeface="Arail"/>
              </a:rPr>
              <a:t>ecember</a:t>
            </a:r>
            <a:r>
              <a:rPr lang="en-US" sz="2600" dirty="0" smtClean="0">
                <a:latin typeface="Arail"/>
                <a:cs typeface="Arail"/>
              </a:rPr>
              <a:t> 2015.</a:t>
            </a:r>
          </a:p>
          <a:p>
            <a:pPr algn="just"/>
            <a:endParaRPr lang="en-US" sz="2600" dirty="0" smtClean="0">
              <a:latin typeface="Arail"/>
              <a:cs typeface="Arail"/>
            </a:endParaRPr>
          </a:p>
          <a:p>
            <a:pPr algn="just"/>
            <a:endParaRPr lang="en-US" sz="2600" dirty="0" smtClean="0">
              <a:latin typeface="Arail"/>
              <a:cs typeface="Arail"/>
            </a:endParaRPr>
          </a:p>
          <a:p>
            <a:pPr algn="just"/>
            <a:endParaRPr lang="en-US" sz="2600" dirty="0">
              <a:latin typeface="Arail"/>
              <a:cs typeface="Arail"/>
            </a:endParaRPr>
          </a:p>
        </p:txBody>
      </p:sp>
      <p:sp>
        <p:nvSpPr>
          <p:cNvPr id="6" name="CuadroTexto 5"/>
          <p:cNvSpPr txBox="1"/>
          <p:nvPr/>
        </p:nvSpPr>
        <p:spPr>
          <a:xfrm>
            <a:off x="1722758" y="444530"/>
            <a:ext cx="58911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Building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capacities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…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584960"/>
            <a:ext cx="8229600" cy="4525963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600" dirty="0" smtClean="0">
                <a:latin typeface="Arail"/>
                <a:cs typeface="Arail"/>
              </a:rPr>
              <a:t>Development of PRAs: a) </a:t>
            </a:r>
            <a:r>
              <a:rPr lang="en-US" sz="2600" i="1" dirty="0" smtClean="0">
                <a:latin typeface="Arail"/>
                <a:cs typeface="Arail"/>
              </a:rPr>
              <a:t>Megacopta cribraria</a:t>
            </a:r>
            <a:r>
              <a:rPr lang="en-US" sz="2600" dirty="0" smtClean="0">
                <a:latin typeface="Arail"/>
                <a:cs typeface="Arail"/>
              </a:rPr>
              <a:t>, </a:t>
            </a:r>
          </a:p>
          <a:p>
            <a:pPr marL="355600" indent="0" algn="just">
              <a:buNone/>
            </a:pPr>
            <a:r>
              <a:rPr lang="en-US" sz="2600" dirty="0" smtClean="0">
                <a:latin typeface="Arail"/>
                <a:cs typeface="Arail"/>
              </a:rPr>
              <a:t>b) PRA for importation to Central America of paddy rice from Pakistan and Vietnam.</a:t>
            </a:r>
          </a:p>
          <a:p>
            <a:pPr algn="just"/>
            <a:endParaRPr lang="en-US" sz="2600" dirty="0" smtClean="0">
              <a:latin typeface="Arail"/>
              <a:cs typeface="Arail"/>
            </a:endParaRPr>
          </a:p>
          <a:p>
            <a:pPr algn="just"/>
            <a:r>
              <a:rPr lang="en-US" sz="2600" dirty="0" smtClean="0">
                <a:latin typeface="Arail"/>
                <a:cs typeface="Arail"/>
              </a:rPr>
              <a:t>Elaboration of data sheets and field cards: Potato Golden nematode, Pineapple </a:t>
            </a:r>
            <a:r>
              <a:rPr lang="en-US" sz="2600" i="1" dirty="0" smtClean="0">
                <a:latin typeface="Arail"/>
                <a:cs typeface="Arail"/>
              </a:rPr>
              <a:t>fusarium</a:t>
            </a:r>
            <a:r>
              <a:rPr lang="en-US" sz="2600" dirty="0" smtClean="0">
                <a:latin typeface="Arail"/>
                <a:cs typeface="Arail"/>
              </a:rPr>
              <a:t>, Red palm mite.</a:t>
            </a:r>
          </a:p>
          <a:p>
            <a:pPr marL="0" indent="0" algn="just">
              <a:buNone/>
            </a:pPr>
            <a:endParaRPr lang="en-US" sz="2600" dirty="0" smtClean="0">
              <a:latin typeface="Arail"/>
              <a:cs typeface="Arail"/>
            </a:endParaRPr>
          </a:p>
          <a:p>
            <a:pPr algn="just"/>
            <a:r>
              <a:rPr lang="en-US" sz="2600" dirty="0">
                <a:latin typeface="Arail"/>
                <a:cs typeface="Arail"/>
              </a:rPr>
              <a:t>CPM-10 Preparatory Workshop - for Member Countries, in coordination with IPPC Secretariat, February 2015.</a:t>
            </a:r>
          </a:p>
          <a:p>
            <a:pPr algn="just"/>
            <a:endParaRPr lang="en-US" sz="2600" dirty="0">
              <a:latin typeface="Arail"/>
              <a:cs typeface="Arail"/>
            </a:endParaRPr>
          </a:p>
        </p:txBody>
      </p:sp>
      <p:sp>
        <p:nvSpPr>
          <p:cNvPr id="7" name="CuadroTexto 6"/>
          <p:cNvSpPr txBox="1"/>
          <p:nvPr/>
        </p:nvSpPr>
        <p:spPr>
          <a:xfrm>
            <a:off x="1722758" y="444530"/>
            <a:ext cx="589115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Building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 </a:t>
            </a:r>
            <a:r>
              <a:rPr lang="es-ES" sz="4400" b="1" dirty="0" err="1" smtClean="0">
                <a:solidFill>
                  <a:srgbClr val="17375E"/>
                </a:solidFill>
                <a:latin typeface="Arial"/>
                <a:cs typeface="Arial"/>
              </a:rPr>
              <a:t>capacities</a:t>
            </a:r>
            <a:r>
              <a:rPr lang="es-ES" sz="4400" b="1" dirty="0" smtClean="0">
                <a:solidFill>
                  <a:srgbClr val="17375E"/>
                </a:solidFill>
                <a:latin typeface="Arial"/>
                <a:cs typeface="Arial"/>
              </a:rPr>
              <a:t>…</a:t>
            </a:r>
            <a:endParaRPr lang="es-ES" sz="4400" b="1" dirty="0">
              <a:solidFill>
                <a:srgbClr val="17375E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2479</TotalTime>
  <Words>556</Words>
  <Application>Microsoft Office PowerPoint</Application>
  <PresentationFormat>Presentación en pantalla (4:3)</PresentationFormat>
  <Paragraphs>83</Paragraphs>
  <Slides>13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5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13</vt:i4>
      </vt:variant>
    </vt:vector>
  </HeadingPairs>
  <TitlesOfParts>
    <vt:vector size="19" baseType="lpstr">
      <vt:lpstr>Aharoni</vt:lpstr>
      <vt:lpstr>Arail</vt:lpstr>
      <vt:lpstr>Arial</vt:lpstr>
      <vt:lpstr>Calibri</vt:lpstr>
      <vt:lpstr>Wingdings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>mmartell@oirsa.org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mario martell</dc:creator>
  <cp:lastModifiedBy>Lopez, Jose Antonio</cp:lastModifiedBy>
  <cp:revision>206</cp:revision>
  <dcterms:created xsi:type="dcterms:W3CDTF">2013-02-28T22:05:02Z</dcterms:created>
  <dcterms:modified xsi:type="dcterms:W3CDTF">2015-10-29T21:04:29Z</dcterms:modified>
</cp:coreProperties>
</file>