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4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  <p:sldMasterId id="2147483690" r:id="rId2"/>
    <p:sldMasterId id="2147483863" r:id="rId3"/>
    <p:sldMasterId id="2147483870" r:id="rId4"/>
    <p:sldMasterId id="2147483874" r:id="rId5"/>
  </p:sldMasterIdLst>
  <p:notesMasterIdLst>
    <p:notesMasterId r:id="rId42"/>
  </p:notesMasterIdLst>
  <p:handoutMasterIdLst>
    <p:handoutMasterId r:id="rId43"/>
  </p:handoutMasterIdLst>
  <p:sldIdLst>
    <p:sldId id="256" r:id="rId6"/>
    <p:sldId id="258" r:id="rId7"/>
    <p:sldId id="263" r:id="rId8"/>
    <p:sldId id="272" r:id="rId9"/>
    <p:sldId id="271" r:id="rId10"/>
    <p:sldId id="273" r:id="rId11"/>
    <p:sldId id="281" r:id="rId12"/>
    <p:sldId id="370" r:id="rId13"/>
    <p:sldId id="275" r:id="rId14"/>
    <p:sldId id="372" r:id="rId15"/>
    <p:sldId id="306" r:id="rId16"/>
    <p:sldId id="307" r:id="rId17"/>
    <p:sldId id="308" r:id="rId18"/>
    <p:sldId id="365" r:id="rId19"/>
    <p:sldId id="366" r:id="rId20"/>
    <p:sldId id="367" r:id="rId21"/>
    <p:sldId id="327" r:id="rId22"/>
    <p:sldId id="329" r:id="rId23"/>
    <p:sldId id="330" r:id="rId24"/>
    <p:sldId id="333" r:id="rId25"/>
    <p:sldId id="331" r:id="rId26"/>
    <p:sldId id="332" r:id="rId27"/>
    <p:sldId id="368" r:id="rId28"/>
    <p:sldId id="337" r:id="rId29"/>
    <p:sldId id="302" r:id="rId30"/>
    <p:sldId id="343" r:id="rId31"/>
    <p:sldId id="291" r:id="rId32"/>
    <p:sldId id="369" r:id="rId33"/>
    <p:sldId id="284" r:id="rId34"/>
    <p:sldId id="283" r:id="rId35"/>
    <p:sldId id="340" r:id="rId36"/>
    <p:sldId id="276" r:id="rId37"/>
    <p:sldId id="373" r:id="rId38"/>
    <p:sldId id="288" r:id="rId39"/>
    <p:sldId id="289" r:id="rId40"/>
    <p:sldId id="304" r:id="rId41"/>
  </p:sldIdLst>
  <p:sldSz cx="9144000" cy="6858000" type="screen4x3"/>
  <p:notesSz cx="6805613" cy="99441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99"/>
    <a:srgbClr val="FF3399"/>
    <a:srgbClr val="66FF66"/>
    <a:srgbClr val="FFFFCC"/>
    <a:srgbClr val="DDDDDD"/>
    <a:srgbClr val="FF0066"/>
    <a:srgbClr val="FFFF99"/>
    <a:srgbClr val="F2800E"/>
    <a:srgbClr val="CDDAFF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1" autoAdjust="0"/>
    <p:restoredTop sz="94675" autoAdjust="0"/>
  </p:normalViewPr>
  <p:slideViewPr>
    <p:cSldViewPr showGuides="1">
      <p:cViewPr varScale="1">
        <p:scale>
          <a:sx n="70" d="100"/>
          <a:sy n="70" d="100"/>
        </p:scale>
        <p:origin x="-138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6" d="100"/>
          <a:sy n="76" d="100"/>
        </p:scale>
        <p:origin x="-3282" y="-84"/>
      </p:cViewPr>
      <p:guideLst>
        <p:guide orient="horz" pos="3132"/>
        <p:guide pos="2143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302" cy="496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5720" tIns="47860" rIns="95720" bIns="4786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3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4790" y="0"/>
            <a:ext cx="2949302" cy="496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5720" tIns="47860" rIns="95720" bIns="4786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300"/>
            </a:lvl1pPr>
          </a:lstStyle>
          <a:p>
            <a:pPr>
              <a:defRPr/>
            </a:pPr>
            <a:fld id="{81C9B044-D521-43E7-9471-8A9FFA7AF7F0}" type="datetimeFigureOut">
              <a:rPr lang="fr-FR"/>
              <a:pPr>
                <a:defRPr/>
              </a:pPr>
              <a:t>04/11/2015</a:t>
            </a:fld>
            <a:endParaRPr lang="fr-FR"/>
          </a:p>
        </p:txBody>
      </p:sp>
      <p:sp>
        <p:nvSpPr>
          <p:cNvPr id="11571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5893"/>
            <a:ext cx="2949302" cy="496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5720" tIns="47860" rIns="95720" bIns="4786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3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1571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4790" y="9445893"/>
            <a:ext cx="2949302" cy="49666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5720" tIns="47860" rIns="95720" bIns="4786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300"/>
            </a:lvl1pPr>
          </a:lstStyle>
          <a:p>
            <a:pPr>
              <a:defRPr/>
            </a:pPr>
            <a:fld id="{F4DD4658-AF7F-4710-B738-A9BD589C8341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678257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302" cy="496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20" tIns="47860" rIns="95720" bIns="47860" numCol="1" anchor="t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790" y="0"/>
            <a:ext cx="2949302" cy="496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20" tIns="47860" rIns="95720" bIns="47860" numCol="1" anchor="t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9163" y="746125"/>
            <a:ext cx="4967287" cy="3727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258" y="4722946"/>
            <a:ext cx="5445099" cy="4474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20" tIns="47860" rIns="95720" bIns="4786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5893"/>
            <a:ext cx="2949302" cy="496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20" tIns="47860" rIns="95720" bIns="47860" numCol="1" anchor="b" anchorCtr="0" compatLnSpc="1">
            <a:prstTxWarp prst="textNoShape">
              <a:avLst/>
            </a:prstTxWarp>
          </a:bodyPr>
          <a:lstStyle>
            <a:lvl1pPr>
              <a:defRPr sz="1300"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790" y="9445893"/>
            <a:ext cx="2949302" cy="496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720" tIns="47860" rIns="95720" bIns="47860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pPr>
              <a:defRPr/>
            </a:pPr>
            <a:fld id="{3E31B060-0351-454C-8860-438842435369}" type="slidenum">
              <a:rPr lang="fr-FR"/>
              <a:pPr>
                <a:defRPr/>
              </a:pPr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6272234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2970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17987" indent="-276149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04595" indent="-220919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46433" indent="-220919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1988271" indent="-220919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430109" indent="-22091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871948" indent="-22091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313786" indent="-22091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755624" indent="-22091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D40AD98-EADD-4DF6-A4F1-559A019FD463}" type="slidenum">
              <a:rPr lang="fr-FR" smtClean="0"/>
              <a:pPr eaLnBrk="1" hangingPunct="1"/>
              <a:t>1</a:t>
            </a:fld>
            <a:endParaRPr lang="fr-FR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E31B060-0351-454C-8860-438842435369}" type="slidenum">
              <a:rPr lang="fr-FR" smtClean="0">
                <a:solidFill>
                  <a:prstClr val="black"/>
                </a:solidFill>
              </a:rPr>
              <a:pPr>
                <a:defRPr/>
              </a:pPr>
              <a:t>20</a:t>
            </a:fld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1803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Integration</a:t>
            </a:r>
            <a:r>
              <a:rPr lang="en-GB" baseline="0" dirty="0" smtClean="0"/>
              <a:t> of all of EPPO’s information on pests into a single online database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5693FD4-8F83-4EF7-AC3F-0DC0388986B0}" type="slidenum">
              <a:rPr lang="en-US" smtClean="0"/>
              <a:pPr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9207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29700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17987" indent="-276149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04595" indent="-220919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546433" indent="-220919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1988271" indent="-220919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430109" indent="-22091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871948" indent="-22091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313786" indent="-22091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755624" indent="-220919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6D40AD98-EADD-4DF6-A4F1-559A019FD463}" type="slidenum">
              <a:rPr lang="fr-FR" smtClean="0"/>
              <a:pPr eaLnBrk="1" hangingPunct="1"/>
              <a:t>36</a:t>
            </a:fld>
            <a:endParaRPr lang="fr-FR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5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5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2304B9-1171-4263-83D0-1CE2E6ADE3C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6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467544" y="332656"/>
            <a:ext cx="8064896" cy="108498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 smtClean="0"/>
              <a:t>Cliquez pour modifier le style du titre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814053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5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2304B9-1171-4263-83D0-1CE2E6ADE3C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6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7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467544" y="332656"/>
            <a:ext cx="8064896" cy="108498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 smtClean="0"/>
              <a:t>Cliquez pour modifier le style du titre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5128084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873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873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7EB380-72EC-4C30-8455-EF8E6F7114F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7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5755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7836AF-2719-47E5-9122-C5A3E3FD56BD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9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62061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460448" cy="1084982"/>
          </a:xfrm>
        </p:spPr>
        <p:txBody>
          <a:bodyPr/>
          <a:lstStyle/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3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DC0765-1B30-4C49-9F40-A8B9D3A9A8B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5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9949115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148224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A5C5B0-C197-4B0C-9DE5-1B42DF5C1C0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7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524739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ctrTitle" hasCustomPrompt="1"/>
          </p:nvPr>
        </p:nvSpPr>
        <p:spPr>
          <a:xfrm>
            <a:off x="755576" y="1844824"/>
            <a:ext cx="7702624" cy="259228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b="1" kern="1200" cap="none" baseline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en-US" dirty="0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755576" y="4653136"/>
            <a:ext cx="7704856" cy="1371600"/>
          </a:xfrm>
        </p:spPr>
        <p:txBody>
          <a:bodyPr/>
          <a:lstStyle>
            <a:lvl1pPr marL="0" indent="0" algn="l">
              <a:buNone/>
              <a:defRPr lang="fr-FR" sz="3200" kern="1200" dirty="0" smtClean="0">
                <a:solidFill>
                  <a:schemeClr val="tx1">
                    <a:tint val="75000"/>
                  </a:schemeClr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fr-FR" dirty="0" smtClean="0"/>
              <a:t>Cliquez pour modifier le style des sous-titres du masque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037287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836712"/>
            <a:ext cx="8496944" cy="1228998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3600" b="1" kern="1200" cap="none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10688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necteur droit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Connecteur droit 5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Connecteur droit 8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8" name="Connecteur droit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" name="Rectangle 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Connecteur droit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1" name="Ellipse 1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  <a:prstGeom prst="rect">
            <a:avLst/>
          </a:prstGeo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8" name="Espace réservé du contenu 17"/>
          <p:cNvSpPr>
            <a:spLocks noGrp="1"/>
          </p:cNvSpPr>
          <p:nvPr>
            <p:ph sz="quarter" idx="1"/>
          </p:nvPr>
        </p:nvSpPr>
        <p:spPr>
          <a:xfrm>
            <a:off x="251520" y="908720"/>
            <a:ext cx="5638800" cy="5751584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12" name="Espace réservé de la date 2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3" name="Espace réservé du numéro de diapositive 2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004F7-9F69-4C4A-8BA8-54A2A3400D19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14" name="Espace réservé du pied de page 2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582050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dirty="0" smtClean="0"/>
              <a:t>Modifiez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5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2304B9-1171-4263-83D0-1CE2E6ADE3CA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467544" y="332656"/>
            <a:ext cx="8064896" cy="108498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 smtClean="0"/>
              <a:t>Cliquez pour modifier le style du titre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599258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873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873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7EB380-72EC-4C30-8455-EF8E6F7114F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7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123880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873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8736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7EB380-72EC-4C30-8455-EF8E6F7114F5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94029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8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7836AF-2719-47E5-9122-C5A3E3FD56BD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9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064012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460448" cy="1084982"/>
          </a:xfrm>
        </p:spPr>
        <p:txBody>
          <a:bodyPr/>
          <a:lstStyle/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3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4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DC0765-1B30-4C49-9F40-A8B9D3A9A8B5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5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97537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443235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A5C5B0-C197-4B0C-9DE5-1B42DF5C1C07}" type="slidenum">
              <a:rPr lang="fr-FR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fr-FR">
              <a:solidFill>
                <a:prstClr val="black"/>
              </a:solidFill>
            </a:endParaRPr>
          </a:p>
        </p:txBody>
      </p:sp>
      <p:sp>
        <p:nvSpPr>
          <p:cNvPr id="7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545248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210425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/>
          <a:p>
            <a:fld id="{92DFDE05-64DA-4268-A83A-A8E4BC809CF8}" type="datetimeFigureOut">
              <a:rPr lang="en-GB" smtClean="0">
                <a:solidFill>
                  <a:prstClr val="black"/>
                </a:solidFill>
              </a:rPr>
              <a:pPr/>
              <a:t>04/11/2015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prstClr val="black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/>
          <a:p>
            <a:fld id="{7F43EBE2-1216-490B-9DE6-27B7D9535F4E}" type="slidenum">
              <a:rPr lang="en-GB" smtClean="0">
                <a:solidFill>
                  <a:prstClr val="black"/>
                </a:solidFill>
              </a:rPr>
              <a:pPr/>
              <a:t>‹#›</a:t>
            </a:fld>
            <a:endParaRPr lang="en-GB">
              <a:solidFill>
                <a:prstClr val="black"/>
              </a:solidFill>
            </a:endParaRPr>
          </a:p>
        </p:txBody>
      </p:sp>
      <p:pic>
        <p:nvPicPr>
          <p:cNvPr id="7" name="Picture 4" descr="Image1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7625" y="260350"/>
            <a:ext cx="1230313" cy="1231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4381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GB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GB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F84EAE9-DBD6-4C93-B0CD-72930201B3BC}" type="datetimeFigureOut">
              <a:rPr lang="en-GB" smtClean="0">
                <a:solidFill>
                  <a:prstClr val="black"/>
                </a:solidFill>
              </a:rPr>
              <a:pPr/>
              <a:t>04/11/2015</a:t>
            </a:fld>
            <a:endParaRPr lang="en-GB">
              <a:solidFill>
                <a:prstClr val="black"/>
              </a:solidFill>
            </a:endParaRPr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prstClr val="black"/>
              </a:solidFill>
            </a:endParaRPr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F5881C6D-E1C5-4D19-BC84-D7FC46EE1931}" type="slidenum">
              <a:rPr lang="en-GB" smtClean="0">
                <a:solidFill>
                  <a:prstClr val="black"/>
                </a:solidFill>
              </a:rPr>
              <a:pPr/>
              <a:t>‹#›</a:t>
            </a:fld>
            <a:endParaRPr lang="en-GB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91767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Vervolgpagina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Titelstijl van model bewerken</a:t>
            </a:r>
            <a:endParaRPr lang="nl-NL"/>
          </a:p>
        </p:txBody>
      </p:sp>
      <p:sp>
        <p:nvSpPr>
          <p:cNvPr id="10" name="Tijdelijke aanduiding voor tekst 9"/>
          <p:cNvSpPr>
            <a:spLocks noGrp="1"/>
          </p:cNvSpPr>
          <p:nvPr>
            <p:ph type="body" sz="quarter" idx="13"/>
          </p:nvPr>
        </p:nvSpPr>
        <p:spPr>
          <a:xfrm>
            <a:off x="363538" y="1811408"/>
            <a:ext cx="8172450" cy="4351907"/>
          </a:xfrm>
        </p:spPr>
        <p:txBody>
          <a:bodyPr/>
          <a:lstStyle/>
          <a:p>
            <a:pPr lvl="0"/>
            <a:r>
              <a:rPr lang="nl-NL" dirty="0" smtClean="0"/>
              <a:t>Klik om de tekststijl van het model te bewerken</a:t>
            </a:r>
          </a:p>
          <a:p>
            <a:pPr lvl="1"/>
            <a:r>
              <a:rPr lang="nl-NL" dirty="0" smtClean="0"/>
              <a:t>Tweede niveau</a:t>
            </a:r>
          </a:p>
          <a:p>
            <a:pPr lvl="2"/>
            <a:r>
              <a:rPr lang="nl-NL" dirty="0" smtClean="0"/>
              <a:t>Derde niveau</a:t>
            </a:r>
          </a:p>
          <a:p>
            <a:pPr lvl="3"/>
            <a:r>
              <a:rPr lang="nl-NL" dirty="0" smtClean="0"/>
              <a:t>Vierde niveau</a:t>
            </a:r>
          </a:p>
          <a:p>
            <a:pPr lvl="4"/>
            <a:r>
              <a:rPr lang="nl-NL" dirty="0" smtClean="0"/>
              <a:t>Vijfde niveau</a:t>
            </a:r>
            <a:endParaRPr lang="nl-NL" dirty="0"/>
          </a:p>
        </p:txBody>
      </p:sp>
      <p:sp>
        <p:nvSpPr>
          <p:cNvPr id="4" name="shpBeeldmerk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387350" y="6362700"/>
            <a:ext cx="712788" cy="363538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fld id="{958139F8-D4DF-434A-8FB6-4E66B5D5CCD9}" type="slidenum">
              <a:rPr lang="nl-NL" altLang="en-US">
                <a:solidFill>
                  <a:prstClr val="black"/>
                </a:solidFill>
              </a:rPr>
              <a:pPr/>
              <a:t>‹#›</a:t>
            </a:fld>
            <a:endParaRPr lang="nl-NL" altLang="en-US">
              <a:solidFill>
                <a:prstClr val="black"/>
              </a:solidFill>
            </a:endParaRPr>
          </a:p>
        </p:txBody>
      </p:sp>
      <p:sp>
        <p:nvSpPr>
          <p:cNvPr id="5" name="shpDatum"/>
          <p:cNvSpPr>
            <a:spLocks noGrp="1" noChangeArrowheads="1"/>
          </p:cNvSpPr>
          <p:nvPr>
            <p:ph type="dt" sz="half" idx="15"/>
          </p:nvPr>
        </p:nvSpPr>
        <p:spPr>
          <a:xfrm>
            <a:off x="4602163" y="6619875"/>
            <a:ext cx="4157662" cy="203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  <p:sp>
        <p:nvSpPr>
          <p:cNvPr id="6" name="shpVoettekst"/>
          <p:cNvSpPr>
            <a:spLocks noGrp="1" noChangeArrowheads="1"/>
          </p:cNvSpPr>
          <p:nvPr>
            <p:ph type="ftr" sz="quarter" idx="16"/>
          </p:nvPr>
        </p:nvSpPr>
        <p:spPr>
          <a:xfrm>
            <a:off x="4597400" y="6386513"/>
            <a:ext cx="4165600" cy="20637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5298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8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7836AF-2719-47E5-9122-C5A3E3FD56BD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9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78887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460448" cy="1084982"/>
          </a:xfrm>
        </p:spPr>
        <p:txBody>
          <a:bodyPr/>
          <a:lstStyle/>
          <a:p>
            <a:r>
              <a:rPr lang="fr-FR" dirty="0" smtClean="0"/>
              <a:t>Modifiez le style du titre</a:t>
            </a:r>
            <a:endParaRPr lang="fr-FR" dirty="0"/>
          </a:p>
        </p:txBody>
      </p:sp>
      <p:sp>
        <p:nvSpPr>
          <p:cNvPr id="3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DC0765-1B30-4C49-9F40-A8B9D3A9A8B5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5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09326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81883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fr-FR" smtClean="0"/>
              <a:t>Modifiez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r-FR" noProof="0" smtClean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Espace réservé de la date 6"/>
          <p:cNvSpPr>
            <a:spLocks noGrp="1"/>
          </p:cNvSpPr>
          <p:nvPr>
            <p:ph type="dt" sz="half" idx="10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6" name="Espace réservé du numéro de diapositive 8"/>
          <p:cNvSpPr>
            <a:spLocks noGrp="1"/>
          </p:cNvSpPr>
          <p:nvPr>
            <p:ph type="sldNum" sz="quarter" idx="11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A5C5B0-C197-4B0C-9DE5-1B42DF5C1C07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7" name="Espace réservé du pied de page 9"/>
          <p:cNvSpPr>
            <a:spLocks noGrp="1"/>
          </p:cNvSpPr>
          <p:nvPr>
            <p:ph type="ftr" sz="quarter" idx="12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72588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/>
          <p:cNvSpPr>
            <a:spLocks noGrp="1"/>
          </p:cNvSpPr>
          <p:nvPr>
            <p:ph type="ctrTitle" hasCustomPrompt="1"/>
          </p:nvPr>
        </p:nvSpPr>
        <p:spPr>
          <a:xfrm>
            <a:off x="755576" y="1844824"/>
            <a:ext cx="7702624" cy="2592288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800" b="1" kern="1200" cap="none" baseline="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en-US" dirty="0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755576" y="4653136"/>
            <a:ext cx="7704856" cy="1371600"/>
          </a:xfrm>
        </p:spPr>
        <p:txBody>
          <a:bodyPr/>
          <a:lstStyle>
            <a:lvl1pPr marL="0" indent="0" algn="l">
              <a:buNone/>
              <a:defRPr lang="fr-FR" sz="3200" kern="1200" dirty="0" smtClean="0">
                <a:solidFill>
                  <a:schemeClr val="tx1">
                    <a:tint val="75000"/>
                  </a:schemeClr>
                </a:solidFill>
                <a:latin typeface="Calibri" pitchFamily="34" charset="0"/>
                <a:ea typeface="+mn-ea"/>
                <a:cs typeface="Calibri" pitchFamily="34" charset="0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fr-FR" dirty="0" smtClean="0"/>
              <a:t>Cliquez pour modifier le style des sous-titres du masque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895818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23528" y="836712"/>
            <a:ext cx="8496944" cy="1228998"/>
          </a:xfrm>
          <a:prstGeom prst="rect">
            <a:avLst/>
          </a:prstGeom>
        </p:spPr>
        <p:txBody>
          <a:bodyPr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3600" b="1" kern="1200" cap="none" baseline="0" dirty="0">
                <a:solidFill>
                  <a:schemeClr val="tx1"/>
                </a:solidFill>
                <a:latin typeface="Calibri" pitchFamily="34" charset="0"/>
                <a:ea typeface="+mj-ea"/>
                <a:cs typeface="Calibri" pitchFamily="34" charset="0"/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7335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necteur droit 4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6" name="Connecteur droit 5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7" name="Connecteur droit 8"/>
          <p:cNvSpPr>
            <a:spLocks noChangeShapeType="1"/>
          </p:cNvSpPr>
          <p:nvPr/>
        </p:nvSpPr>
        <p:spPr bwMode="auto">
          <a:xfrm>
            <a:off x="6192838" y="0"/>
            <a:ext cx="0" cy="6858000"/>
          </a:xfrm>
          <a:prstGeom prst="line">
            <a:avLst/>
          </a:prstGeom>
          <a:noFill/>
          <a:ln w="1270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8" name="Connecteur droit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9" name="Rectangle 8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Connecteur droit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algn="ctr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GB"/>
          </a:p>
        </p:txBody>
      </p:sp>
      <p:sp>
        <p:nvSpPr>
          <p:cNvPr id="11" name="Ellipse 10"/>
          <p:cNvSpPr/>
          <p:nvPr/>
        </p:nvSpPr>
        <p:spPr>
          <a:xfrm>
            <a:off x="8156575" y="5715000"/>
            <a:ext cx="549275" cy="549275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  <a:prstGeom prst="rect">
            <a:avLst/>
          </a:prstGeom>
        </p:spPr>
        <p:txBody>
          <a:bodyPr/>
          <a:lstStyle>
            <a:lvl1pPr algn="l">
              <a:buNone/>
              <a:defRPr sz="2000" b="1" cap="small" baseline="0"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8" name="Espace réservé du contenu 17"/>
          <p:cNvSpPr>
            <a:spLocks noGrp="1"/>
          </p:cNvSpPr>
          <p:nvPr>
            <p:ph sz="quarter" idx="1"/>
          </p:nvPr>
        </p:nvSpPr>
        <p:spPr>
          <a:xfrm>
            <a:off x="251520" y="908720"/>
            <a:ext cx="5638800" cy="5751584"/>
          </a:xfrm>
        </p:spPr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12" name="Espace réservé de la date 2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13" name="Espace réservé du numéro de diapositive 2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004F7-9F69-4C4A-8BA8-54A2A3400D19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14" name="Espace réservé du pied de page 2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9858604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4.pn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12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4.pn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1.xml"/><Relationship Id="rId7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slideLayout" Target="../slideLayouts/slideLayout24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23.xml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22.xml"/><Relationship Id="rId9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467544" y="332656"/>
            <a:ext cx="8064896" cy="108498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 smtClean="0"/>
              <a:t>Cliquez pour modifier le style du titre</a:t>
            </a:r>
            <a:endParaRPr lang="en-US" dirty="0" smtClean="0"/>
          </a:p>
        </p:txBody>
      </p:sp>
      <p:sp>
        <p:nvSpPr>
          <p:cNvPr id="1033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457200" y="1579711"/>
            <a:ext cx="807524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 smtClean="0"/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8926288" y="-6350"/>
            <a:ext cx="255587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Image 4"/>
          <p:cNvPicPr>
            <a:picLocks noChangeAspect="1"/>
          </p:cNvPicPr>
          <p:nvPr userDrawn="1"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74" y="4941168"/>
            <a:ext cx="1691680" cy="169168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49" r:id="rId1"/>
    <p:sldLayoutId id="2147483851" r:id="rId2"/>
    <p:sldLayoutId id="2147483852" r:id="rId3"/>
    <p:sldLayoutId id="2147483853" r:id="rId4"/>
    <p:sldLayoutId id="2147483854" r:id="rId5"/>
    <p:sldLayoutId id="2147483856" r:id="rId6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rgbClr val="92D050"/>
        </a:buClr>
        <a:buSzPct val="150000"/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>
          <a:solidFill>
            <a:schemeClr val="tx1"/>
          </a:solidFill>
          <a:latin typeface="+mn-lt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307F93"/>
        </a:buClr>
        <a:buSzPct val="60000"/>
        <a:buFont typeface="Wingdings" pitchFamily="2" charset="2"/>
        <a:buChar char=""/>
        <a:defRPr>
          <a:solidFill>
            <a:schemeClr val="tx1"/>
          </a:solidFill>
          <a:latin typeface="+mn-lt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AEC7D0"/>
        </a:buClr>
        <a:buSzPct val="60000"/>
        <a:buFont typeface="Wingdings" pitchFamily="2" charset="2"/>
        <a:buChar char=""/>
        <a:defRPr>
          <a:solidFill>
            <a:schemeClr val="tx1"/>
          </a:solidFill>
          <a:latin typeface="+mn-lt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5pPr>
      <a:lvl6pPr marL="19192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6pPr>
      <a:lvl7pPr marL="23764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7pPr>
      <a:lvl8pPr marL="28336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8pPr>
      <a:lvl9pPr marL="32908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smtClean="0"/>
          </a:p>
        </p:txBody>
      </p:sp>
      <p:sp>
        <p:nvSpPr>
          <p:cNvPr id="25" name="Espace réservé de la date 16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rtlCol="0" anchor="ctr" anchorCtr="0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6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rtlCol="0" anchor="ctr"/>
          <a:lstStyle>
            <a:lvl1pPr algn="ctr">
              <a:defRPr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F0A5AEA-A185-4DFE-927E-3A6ABFBA513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27" name="Espace réservé du pied de page 20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rtlCol="0" anchor="ctr" anchorCtr="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-27384"/>
            <a:ext cx="9201150" cy="884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Image 4"/>
          <p:cNvPicPr>
            <a:picLocks noChangeAspect="1"/>
          </p:cNvPicPr>
          <p:nvPr userDrawn="1"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4941168"/>
            <a:ext cx="1691680" cy="169168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1" r:id="rId2"/>
    <p:sldLayoutId id="2147483862" r:id="rId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307F93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AEC7D0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467544" y="332656"/>
            <a:ext cx="8064896" cy="108498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 smtClean="0"/>
              <a:t>Cliquez pour modifier le style du titre</a:t>
            </a:r>
            <a:endParaRPr lang="en-US" dirty="0" smtClean="0"/>
          </a:p>
        </p:txBody>
      </p:sp>
      <p:sp>
        <p:nvSpPr>
          <p:cNvPr id="1033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457200" y="1579711"/>
            <a:ext cx="807524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 smtClean="0"/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8926288" y="-6350"/>
            <a:ext cx="255587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8549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rgbClr val="92D050"/>
        </a:buClr>
        <a:buSzPct val="150000"/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>
          <a:solidFill>
            <a:schemeClr val="tx1"/>
          </a:solidFill>
          <a:latin typeface="+mn-lt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307F93"/>
        </a:buClr>
        <a:buSzPct val="60000"/>
        <a:buFont typeface="Wingdings" pitchFamily="2" charset="2"/>
        <a:buChar char=""/>
        <a:defRPr>
          <a:solidFill>
            <a:schemeClr val="tx1"/>
          </a:solidFill>
          <a:latin typeface="+mn-lt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AEC7D0"/>
        </a:buClr>
        <a:buSzPct val="60000"/>
        <a:buFont typeface="Wingdings" pitchFamily="2" charset="2"/>
        <a:buChar char=""/>
        <a:defRPr>
          <a:solidFill>
            <a:schemeClr val="tx1"/>
          </a:solidFill>
          <a:latin typeface="+mn-lt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5pPr>
      <a:lvl6pPr marL="19192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6pPr>
      <a:lvl7pPr marL="23764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7pPr>
      <a:lvl8pPr marL="28336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8pPr>
      <a:lvl9pPr marL="32908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746760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smtClean="0"/>
          </a:p>
        </p:txBody>
      </p:sp>
      <p:sp>
        <p:nvSpPr>
          <p:cNvPr id="25" name="Espace réservé de la date 16"/>
          <p:cNvSpPr>
            <a:spLocks noGrp="1"/>
          </p:cNvSpPr>
          <p:nvPr>
            <p:ph type="dt" sz="half" idx="2"/>
          </p:nvPr>
        </p:nvSpPr>
        <p:spPr>
          <a:xfrm rot="5400000">
            <a:off x="7589045" y="1081881"/>
            <a:ext cx="2011362" cy="384175"/>
          </a:xfrm>
          <a:prstGeom prst="rect">
            <a:avLst/>
          </a:prstGeom>
        </p:spPr>
        <p:txBody>
          <a:bodyPr vert="horz" rtlCol="0" anchor="ctr" anchorCtr="0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26" name="Espace réservé du numéro de diapositive 17"/>
          <p:cNvSpPr>
            <a:spLocks noGrp="1"/>
          </p:cNvSpPr>
          <p:nvPr>
            <p:ph type="sldNum" sz="quarter" idx="4"/>
          </p:nvPr>
        </p:nvSpPr>
        <p:spPr>
          <a:xfrm>
            <a:off x="8129588" y="5734050"/>
            <a:ext cx="609600" cy="520700"/>
          </a:xfrm>
          <a:prstGeom prst="rect">
            <a:avLst/>
          </a:prstGeom>
        </p:spPr>
        <p:txBody>
          <a:bodyPr vert="horz" rtlCol="0" anchor="ctr"/>
          <a:lstStyle>
            <a:lvl1pPr algn="ctr">
              <a:defRPr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F0A5AEA-A185-4DFE-927E-3A6ABFBA513A}" type="slidenum">
              <a:rPr lang="fr-FR"/>
              <a:pPr>
                <a:defRPr/>
              </a:pPr>
              <a:t>‹#›</a:t>
            </a:fld>
            <a:endParaRPr lang="fr-FR"/>
          </a:p>
        </p:txBody>
      </p:sp>
      <p:sp>
        <p:nvSpPr>
          <p:cNvPr id="27" name="Espace réservé du pied de page 20"/>
          <p:cNvSpPr>
            <a:spLocks noGrp="1"/>
          </p:cNvSpPr>
          <p:nvPr>
            <p:ph type="ftr" sz="quarter" idx="3"/>
          </p:nvPr>
        </p:nvSpPr>
        <p:spPr>
          <a:xfrm rot="5400000">
            <a:off x="6989763" y="3736975"/>
            <a:ext cx="3200400" cy="365125"/>
          </a:xfrm>
          <a:prstGeom prst="rect">
            <a:avLst/>
          </a:prstGeom>
        </p:spPr>
        <p:txBody>
          <a:bodyPr vert="horz" rtlCol="0" anchor="ctr" anchorCtr="0"/>
          <a:lstStyle>
            <a:lvl1pPr>
              <a:defRPr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fr-FR"/>
          </a:p>
        </p:txBody>
      </p:sp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638" y="-27384"/>
            <a:ext cx="9201150" cy="884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450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1" r:id="rId1"/>
    <p:sldLayoutId id="2147483872" r:id="rId2"/>
    <p:sldLayoutId id="2147483873" r:id="rId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kern="1200" cap="small">
          <a:solidFill>
            <a:schemeClr val="tx2"/>
          </a:solidFill>
          <a:latin typeface="Arial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>
          <a:solidFill>
            <a:schemeClr val="tx2"/>
          </a:solidFill>
          <a:latin typeface="Century Schoolbook" pitchFamily="18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accent1"/>
        </a:buClr>
        <a:buSzPct val="70000"/>
        <a:buFont typeface="Wingdings" pitchFamily="2" charset="2"/>
        <a:buChar char=""/>
        <a:defRPr sz="2400" kern="1200">
          <a:solidFill>
            <a:schemeClr val="tx1"/>
          </a:solidFill>
          <a:latin typeface="Arial" charset="0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 kern="1200">
          <a:solidFill>
            <a:schemeClr val="tx1"/>
          </a:solidFill>
          <a:latin typeface="Arial" charset="0"/>
          <a:ea typeface="+mn-ea"/>
          <a:cs typeface="+mn-cs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307F93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Arial" charset="0"/>
          <a:ea typeface="+mn-ea"/>
          <a:cs typeface="+mn-cs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AEC7D0"/>
        </a:buClr>
        <a:buSzPct val="60000"/>
        <a:buFont typeface="Wingdings" pitchFamily="2" charset="2"/>
        <a:buChar char=""/>
        <a:defRPr kern="1200">
          <a:solidFill>
            <a:schemeClr val="tx1"/>
          </a:solidFill>
          <a:latin typeface="Arial" charset="0"/>
          <a:ea typeface="+mn-ea"/>
          <a:cs typeface="+mn-cs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 kern="1200">
          <a:solidFill>
            <a:schemeClr val="tx1"/>
          </a:solidFill>
          <a:latin typeface="Arial" charset="0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Espace réservé du titre 21"/>
          <p:cNvSpPr>
            <a:spLocks noGrp="1"/>
          </p:cNvSpPr>
          <p:nvPr>
            <p:ph type="title"/>
          </p:nvPr>
        </p:nvSpPr>
        <p:spPr bwMode="auto">
          <a:xfrm>
            <a:off x="467544" y="332656"/>
            <a:ext cx="8064896" cy="108498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 smtClean="0"/>
              <a:t>Cliquez pour modifier le style du titre</a:t>
            </a:r>
            <a:endParaRPr lang="en-US" dirty="0" smtClean="0"/>
          </a:p>
        </p:txBody>
      </p:sp>
      <p:sp>
        <p:nvSpPr>
          <p:cNvPr id="1033" name="Espace réservé du texte 12"/>
          <p:cNvSpPr>
            <a:spLocks noGrp="1"/>
          </p:cNvSpPr>
          <p:nvPr>
            <p:ph type="body" idx="1"/>
          </p:nvPr>
        </p:nvSpPr>
        <p:spPr bwMode="auto">
          <a:xfrm>
            <a:off x="457200" y="1579711"/>
            <a:ext cx="8075240" cy="487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en-US" dirty="0" smtClean="0"/>
          </a:p>
        </p:txBody>
      </p:sp>
      <p:pic>
        <p:nvPicPr>
          <p:cNvPr id="14" name="Picture 2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8926288" y="-6350"/>
            <a:ext cx="255587" cy="686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13367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5" r:id="rId1"/>
    <p:sldLayoutId id="2147483876" r:id="rId2"/>
    <p:sldLayoutId id="2147483877" r:id="rId3"/>
    <p:sldLayoutId id="2147483878" r:id="rId4"/>
    <p:sldLayoutId id="2147483879" r:id="rId5"/>
    <p:sldLayoutId id="2147483880" r:id="rId6"/>
    <p:sldLayoutId id="2147483881" r:id="rId7"/>
    <p:sldLayoutId id="2147483882" r:id="rId8"/>
    <p:sldLayoutId id="2147483883" r:id="rId9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4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4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rgbClr val="92D050"/>
        </a:buClr>
        <a:buSzPct val="150000"/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100">
          <a:solidFill>
            <a:schemeClr val="tx1"/>
          </a:solidFill>
          <a:latin typeface="+mn-lt"/>
        </a:defRPr>
      </a:lvl2pPr>
      <a:lvl3pPr marL="914400" indent="-182563" algn="l" rtl="0" eaLnBrk="0" fontAlgn="base" hangingPunct="0">
        <a:spcBef>
          <a:spcPct val="20000"/>
        </a:spcBef>
        <a:spcAft>
          <a:spcPct val="0"/>
        </a:spcAft>
        <a:buClr>
          <a:srgbClr val="307F93"/>
        </a:buClr>
        <a:buSzPct val="60000"/>
        <a:buFont typeface="Wingdings" pitchFamily="2" charset="2"/>
        <a:buChar char=""/>
        <a:defRPr>
          <a:solidFill>
            <a:schemeClr val="tx1"/>
          </a:solidFill>
          <a:latin typeface="+mn-lt"/>
        </a:defRPr>
      </a:lvl3pPr>
      <a:lvl4pPr marL="1187450" indent="-182563" algn="l" rtl="0" eaLnBrk="0" fontAlgn="base" hangingPunct="0">
        <a:spcBef>
          <a:spcPct val="20000"/>
        </a:spcBef>
        <a:spcAft>
          <a:spcPct val="0"/>
        </a:spcAft>
        <a:buClr>
          <a:srgbClr val="AEC7D0"/>
        </a:buClr>
        <a:buSzPct val="60000"/>
        <a:buFont typeface="Wingdings" pitchFamily="2" charset="2"/>
        <a:buChar char=""/>
        <a:defRPr>
          <a:solidFill>
            <a:schemeClr val="tx1"/>
          </a:solidFill>
          <a:latin typeface="+mn-lt"/>
        </a:defRPr>
      </a:lvl4pPr>
      <a:lvl5pPr marL="1462088" indent="-182563" algn="l" rtl="0" eaLnBrk="0" fontAlgn="base" hangingPunct="0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5pPr>
      <a:lvl6pPr marL="19192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6pPr>
      <a:lvl7pPr marL="23764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7pPr>
      <a:lvl8pPr marL="28336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8pPr>
      <a:lvl9pPr marL="3290888" indent="-182563" algn="l" rtl="0" fontAlgn="base">
        <a:spcBef>
          <a:spcPct val="20000"/>
        </a:spcBef>
        <a:spcAft>
          <a:spcPct val="0"/>
        </a:spcAft>
        <a:buClr>
          <a:srgbClr val="FED8AA"/>
        </a:buClr>
        <a:buSzPct val="68000"/>
        <a:buFont typeface="Wingdings 2" pitchFamily="18" charset="2"/>
        <a:buChar char=""/>
        <a:defRPr sz="1600">
          <a:solidFill>
            <a:schemeClr val="tx1"/>
          </a:solidFill>
          <a:latin typeface="+mn-lt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6.xml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tmp"/><Relationship Id="rId1" Type="http://schemas.openxmlformats.org/officeDocument/2006/relationships/slideLayout" Target="../slideLayouts/slideLayout19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13" Type="http://schemas.openxmlformats.org/officeDocument/2006/relationships/image" Target="../media/image45.tmp"/><Relationship Id="rId18" Type="http://schemas.openxmlformats.org/officeDocument/2006/relationships/image" Target="../media/image50.jpeg"/><Relationship Id="rId26" Type="http://schemas.openxmlformats.org/officeDocument/2006/relationships/image" Target="../media/image58.jpeg"/><Relationship Id="rId3" Type="http://schemas.openxmlformats.org/officeDocument/2006/relationships/image" Target="../media/image35.jpeg"/><Relationship Id="rId21" Type="http://schemas.openxmlformats.org/officeDocument/2006/relationships/image" Target="../media/image53.jpeg"/><Relationship Id="rId7" Type="http://schemas.openxmlformats.org/officeDocument/2006/relationships/image" Target="../media/image39.tmp"/><Relationship Id="rId12" Type="http://schemas.openxmlformats.org/officeDocument/2006/relationships/image" Target="../media/image44.jpeg"/><Relationship Id="rId17" Type="http://schemas.openxmlformats.org/officeDocument/2006/relationships/image" Target="../media/image49.tmp"/><Relationship Id="rId25" Type="http://schemas.openxmlformats.org/officeDocument/2006/relationships/image" Target="../media/image57.jpeg"/><Relationship Id="rId2" Type="http://schemas.openxmlformats.org/officeDocument/2006/relationships/image" Target="../media/image34.jpeg"/><Relationship Id="rId16" Type="http://schemas.openxmlformats.org/officeDocument/2006/relationships/image" Target="../media/image48.jpeg"/><Relationship Id="rId20" Type="http://schemas.openxmlformats.org/officeDocument/2006/relationships/image" Target="../media/image52.jpeg"/><Relationship Id="rId29" Type="http://schemas.openxmlformats.org/officeDocument/2006/relationships/image" Target="../media/image61.em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8.png"/><Relationship Id="rId11" Type="http://schemas.openxmlformats.org/officeDocument/2006/relationships/image" Target="../media/image43.jpeg"/><Relationship Id="rId24" Type="http://schemas.openxmlformats.org/officeDocument/2006/relationships/image" Target="../media/image56.tmp"/><Relationship Id="rId5" Type="http://schemas.openxmlformats.org/officeDocument/2006/relationships/image" Target="../media/image37.jpeg"/><Relationship Id="rId15" Type="http://schemas.openxmlformats.org/officeDocument/2006/relationships/image" Target="../media/image47.jpeg"/><Relationship Id="rId23" Type="http://schemas.openxmlformats.org/officeDocument/2006/relationships/image" Target="../media/image55.jpeg"/><Relationship Id="rId28" Type="http://schemas.openxmlformats.org/officeDocument/2006/relationships/image" Target="../media/image60.tmp"/><Relationship Id="rId10" Type="http://schemas.openxmlformats.org/officeDocument/2006/relationships/image" Target="../media/image42.jpeg"/><Relationship Id="rId19" Type="http://schemas.openxmlformats.org/officeDocument/2006/relationships/image" Target="../media/image51.jpeg"/><Relationship Id="rId31" Type="http://schemas.openxmlformats.org/officeDocument/2006/relationships/image" Target="../media/image63.png"/><Relationship Id="rId4" Type="http://schemas.openxmlformats.org/officeDocument/2006/relationships/image" Target="../media/image36.jpeg"/><Relationship Id="rId9" Type="http://schemas.openxmlformats.org/officeDocument/2006/relationships/image" Target="../media/image41.jpeg"/><Relationship Id="rId14" Type="http://schemas.openxmlformats.org/officeDocument/2006/relationships/image" Target="../media/image46.jpeg"/><Relationship Id="rId22" Type="http://schemas.openxmlformats.org/officeDocument/2006/relationships/image" Target="../media/image54.jpeg"/><Relationship Id="rId27" Type="http://schemas.openxmlformats.org/officeDocument/2006/relationships/image" Target="../media/image59.tmp"/><Relationship Id="rId30" Type="http://schemas.openxmlformats.org/officeDocument/2006/relationships/image" Target="../media/image6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528" y="814280"/>
            <a:ext cx="8661945" cy="2614720"/>
          </a:xfrm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>
              <a:defRPr/>
            </a:pPr>
            <a:r>
              <a:rPr lang="fr-FR" sz="3200" dirty="0">
                <a:effectLst/>
              </a:rPr>
              <a:t>The </a:t>
            </a:r>
            <a:r>
              <a:rPr lang="fr-FR" sz="3200" dirty="0" err="1">
                <a:effectLst/>
              </a:rPr>
              <a:t>European</a:t>
            </a:r>
            <a:r>
              <a:rPr lang="fr-FR" sz="3200" dirty="0">
                <a:effectLst/>
              </a:rPr>
              <a:t> and </a:t>
            </a:r>
            <a:r>
              <a:rPr lang="fr-FR" sz="3200" dirty="0" err="1">
                <a:effectLst/>
              </a:rPr>
              <a:t>Mediterranean</a:t>
            </a:r>
            <a:r>
              <a:rPr lang="fr-FR" sz="3200" dirty="0">
                <a:effectLst/>
              </a:rPr>
              <a:t> Plant Protection </a:t>
            </a:r>
            <a:r>
              <a:rPr lang="fr-FR" sz="3200" dirty="0" err="1">
                <a:effectLst/>
              </a:rPr>
              <a:t>Organization</a:t>
            </a:r>
            <a:r>
              <a:rPr lang="fr-FR" sz="3200" dirty="0">
                <a:effectLst/>
              </a:rPr>
              <a:t>   </a:t>
            </a:r>
            <a:br>
              <a:rPr lang="fr-FR" sz="3200" dirty="0">
                <a:effectLst/>
              </a:rPr>
            </a:br>
            <a:r>
              <a:rPr lang="fr-FR" sz="3200" dirty="0">
                <a:effectLst/>
              </a:rPr>
              <a:t>Organisation Européenne et </a:t>
            </a:r>
            <a:r>
              <a:rPr lang="fr-FR" sz="3200" dirty="0" err="1">
                <a:effectLst/>
              </a:rPr>
              <a:t>Mediterranéenne</a:t>
            </a:r>
            <a:r>
              <a:rPr lang="fr-FR" sz="3200" dirty="0">
                <a:effectLst/>
              </a:rPr>
              <a:t> pour la Protection des Plantes</a:t>
            </a:r>
            <a:br>
              <a:rPr lang="fr-FR" sz="3200" dirty="0">
                <a:effectLst/>
              </a:rPr>
            </a:br>
            <a:r>
              <a:rPr lang="fr-FR" sz="3200" cap="none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fr-FR" sz="3200" cap="none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fr-FR" sz="3400" dirty="0" smtClean="0">
                <a:effectLst/>
              </a:rPr>
              <a:t>2015 Update</a:t>
            </a:r>
            <a:r>
              <a:rPr lang="fr-FR" sz="3400" cap="none" dirty="0" smtClean="0">
                <a:effectLst/>
              </a:rPr>
              <a:t/>
            </a:r>
            <a:br>
              <a:rPr lang="fr-FR" sz="3400" cap="none" dirty="0" smtClean="0">
                <a:effectLst/>
              </a:rPr>
            </a:br>
            <a:r>
              <a:rPr lang="fr-FR" sz="3200" cap="none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fr-FR" sz="3200" cap="none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fr-FR" sz="3200" cap="none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fr-FR" sz="3200" cap="none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fr-FR" sz="3200" cap="none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8195" name="Sous-titre 4"/>
          <p:cNvSpPr>
            <a:spLocks noGrp="1"/>
          </p:cNvSpPr>
          <p:nvPr>
            <p:ph type="subTitle" idx="1"/>
          </p:nvPr>
        </p:nvSpPr>
        <p:spPr>
          <a:xfrm>
            <a:off x="755576" y="4653136"/>
            <a:ext cx="7704856" cy="1224136"/>
          </a:xfrm>
        </p:spPr>
        <p:txBody>
          <a:bodyPr/>
          <a:lstStyle/>
          <a:p>
            <a:r>
              <a:rPr lang="en-GB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Technical Consultation between RPPOs</a:t>
            </a:r>
          </a:p>
          <a:p>
            <a:r>
              <a:rPr lang="en-GB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Memphis, USA </a:t>
            </a:r>
          </a:p>
          <a:p>
            <a:r>
              <a:rPr lang="en-GB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GB" sz="1800" baseline="30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nd</a:t>
            </a:r>
            <a:r>
              <a:rPr lang="en-GB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- 6</a:t>
            </a:r>
            <a:r>
              <a:rPr lang="en-GB" sz="1800" baseline="300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th</a:t>
            </a:r>
            <a:r>
              <a:rPr lang="en-GB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November 2015</a:t>
            </a:r>
            <a:endParaRPr lang="en-GB" sz="1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  <a:p>
            <a:r>
              <a:rPr lang="en-GB" sz="18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Martin Ward (Director General) </a:t>
            </a:r>
            <a:r>
              <a:rPr lang="en-GB" sz="1800" dirty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en-GB" sz="1800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hq@eppo.int</a:t>
            </a:r>
            <a:endParaRPr lang="en-GB" sz="18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196" name="Imag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2322" y="3789040"/>
            <a:ext cx="2543151" cy="2687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 txBox="1">
            <a:spLocks/>
          </p:cNvSpPr>
          <p:nvPr/>
        </p:nvSpPr>
        <p:spPr bwMode="auto">
          <a:xfrm>
            <a:off x="439550" y="2204864"/>
            <a:ext cx="8002588" cy="1828799"/>
          </a:xfrm>
          <a:prstGeom prst="rect">
            <a:avLst/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7500"/>
          </a:bodyPr>
          <a:lstStyle>
            <a:lvl1pPr marL="273050" indent="-273050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92D050"/>
              </a:buClr>
              <a:buSzPct val="150000"/>
              <a:buFont typeface="Arial" pitchFamily="34" charset="0"/>
              <a:buChar char="•"/>
              <a:defRPr sz="3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639763" indent="-273050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"/>
              <a:defRPr sz="3400">
                <a:solidFill>
                  <a:schemeClr val="tx2"/>
                </a:solidFill>
                <a:latin typeface="Calibri" pitchFamily="34" charset="0"/>
              </a:defRPr>
            </a:lvl2pPr>
            <a:lvl3pPr marL="914400" indent="-182563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307F93"/>
              </a:buClr>
              <a:buSzPct val="60000"/>
              <a:buFont typeface="Wingdings" pitchFamily="2" charset="2"/>
              <a:buChar char=""/>
              <a:defRPr sz="3400">
                <a:solidFill>
                  <a:schemeClr val="tx2"/>
                </a:solidFill>
                <a:latin typeface="Calibri" pitchFamily="34" charset="0"/>
              </a:defRPr>
            </a:lvl3pPr>
            <a:lvl4pPr marL="1187450" indent="-182563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AEC7D0"/>
              </a:buClr>
              <a:buSzPct val="60000"/>
              <a:buFont typeface="Wingdings" pitchFamily="2" charset="2"/>
              <a:buChar char=""/>
              <a:defRPr sz="3400">
                <a:solidFill>
                  <a:schemeClr val="tx2"/>
                </a:solidFill>
                <a:latin typeface="Calibri" pitchFamily="34" charset="0"/>
              </a:defRPr>
            </a:lvl4pPr>
            <a:lvl5pPr marL="1462088" indent="-182563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FED8AA"/>
              </a:buClr>
              <a:buSzPct val="68000"/>
              <a:buFont typeface="Wingdings 2" pitchFamily="18" charset="2"/>
              <a:buChar char=""/>
              <a:defRPr sz="3400">
                <a:solidFill>
                  <a:schemeClr val="tx2"/>
                </a:solidFill>
                <a:latin typeface="Calibri" pitchFamily="34" charset="0"/>
              </a:defRPr>
            </a:lvl5pPr>
            <a:lvl6pPr marL="457200" indent="-182563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FED8AA"/>
              </a:buClr>
              <a:buSzPct val="68000"/>
              <a:buFont typeface="Wingdings 2" pitchFamily="18" charset="2"/>
              <a:buChar char=""/>
              <a:defRPr sz="3400">
                <a:solidFill>
                  <a:schemeClr val="tx2"/>
                </a:solidFill>
                <a:latin typeface="Calibri" pitchFamily="34" charset="0"/>
              </a:defRPr>
            </a:lvl6pPr>
            <a:lvl7pPr marL="914400" indent="-182563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FED8AA"/>
              </a:buClr>
              <a:buSzPct val="68000"/>
              <a:buFont typeface="Wingdings 2" pitchFamily="18" charset="2"/>
              <a:buChar char=""/>
              <a:defRPr sz="3400">
                <a:solidFill>
                  <a:schemeClr val="tx2"/>
                </a:solidFill>
                <a:latin typeface="Calibri" pitchFamily="34" charset="0"/>
              </a:defRPr>
            </a:lvl7pPr>
            <a:lvl8pPr marL="1371600" indent="-182563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FED8AA"/>
              </a:buClr>
              <a:buSzPct val="68000"/>
              <a:buFont typeface="Wingdings 2" pitchFamily="18" charset="2"/>
              <a:buChar char=""/>
              <a:defRPr sz="3400">
                <a:solidFill>
                  <a:schemeClr val="tx2"/>
                </a:solidFill>
                <a:latin typeface="Calibri" pitchFamily="34" charset="0"/>
              </a:defRPr>
            </a:lvl8pPr>
            <a:lvl9pPr marL="1828800" indent="-182563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FED8AA"/>
              </a:buClr>
              <a:buSzPct val="68000"/>
              <a:buFont typeface="Wingdings 2" pitchFamily="18" charset="2"/>
              <a:buChar char=""/>
              <a:defRPr sz="34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sz="3600" kern="0" dirty="0" smtClean="0">
                <a:solidFill>
                  <a:prstClr val="black"/>
                </a:solidFill>
              </a:rPr>
              <a:t>Phytosanitary Regulations</a:t>
            </a:r>
            <a:endParaRPr lang="en-US" sz="3600" kern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85481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-47767" y="845198"/>
            <a:ext cx="9144000" cy="2592288"/>
          </a:xfrm>
        </p:spPr>
        <p:txBody>
          <a:bodyPr>
            <a:noAutofit/>
          </a:bodyPr>
          <a:lstStyle/>
          <a:p>
            <a:pPr algn="ctr"/>
            <a:r>
              <a:rPr lang="fr-FR" sz="3600" dirty="0" err="1" smtClean="0"/>
              <a:t>Working</a:t>
            </a:r>
            <a:r>
              <a:rPr lang="fr-FR" sz="3600" dirty="0" smtClean="0"/>
              <a:t> Party on </a:t>
            </a:r>
            <a:r>
              <a:rPr lang="fr-FR" sz="3600" dirty="0" err="1" smtClean="0"/>
              <a:t>Phytosanitary</a:t>
            </a:r>
            <a:r>
              <a:rPr lang="fr-FR" sz="3600" dirty="0" smtClean="0"/>
              <a:t> </a:t>
            </a:r>
            <a:r>
              <a:rPr lang="fr-FR" sz="3600" dirty="0" err="1" smtClean="0"/>
              <a:t>Regulations</a:t>
            </a:r>
            <a:r>
              <a:rPr lang="fr-FR" sz="3600" dirty="0" smtClean="0"/>
              <a:t/>
            </a:r>
            <a:br>
              <a:rPr lang="fr-FR" sz="3600" dirty="0" smtClean="0"/>
            </a:br>
            <a:r>
              <a:rPr lang="fr-FR" sz="3600" dirty="0" err="1" smtClean="0"/>
              <a:t>Larnaca</a:t>
            </a:r>
            <a:r>
              <a:rPr lang="fr-FR" sz="3600" dirty="0" smtClean="0"/>
              <a:t> 2015-06-16/19</a:t>
            </a:r>
            <a:endParaRPr lang="en-GB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689830"/>
            <a:ext cx="2664296" cy="18048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689830"/>
            <a:ext cx="2400000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/>
            </a:r>
            <a:br>
              <a:rPr lang="fr-FR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en-GB" dirty="0">
              <a:solidFill>
                <a:prstClr val="black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/>
            </a:r>
            <a:br>
              <a:rPr lang="fr-FR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en-GB" dirty="0">
              <a:solidFill>
                <a:prstClr val="black"/>
              </a:solidFill>
            </a:endParaRPr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9526" y="4743990"/>
            <a:ext cx="1691680" cy="1691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588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107504" y="5589240"/>
            <a:ext cx="8712968" cy="1084982"/>
          </a:xfrm>
        </p:spPr>
        <p:txBody>
          <a:bodyPr/>
          <a:lstStyle/>
          <a:p>
            <a:pPr algn="ctr"/>
            <a:r>
              <a:rPr lang="en-GB" sz="2400" dirty="0"/>
              <a:t>16 participants from 16 EPPO countries and 3 observers from the European Commission, the North American Plant Protection Organization and APHIS/United States Department of Agriculture. </a:t>
            </a:r>
            <a:br>
              <a:rPr lang="en-GB" sz="2400" dirty="0"/>
            </a:br>
            <a:endParaRPr lang="en-GB" sz="2400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591" y="50137"/>
            <a:ext cx="7671833" cy="5107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19847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 txBox="1">
            <a:spLocks/>
          </p:cNvSpPr>
          <p:nvPr/>
        </p:nvSpPr>
        <p:spPr>
          <a:xfrm>
            <a:off x="179512" y="1556792"/>
            <a:ext cx="8640960" cy="2376264"/>
          </a:xfrm>
          <a:prstGeom prst="rect">
            <a:avLst/>
          </a:prstGeom>
          <a:solidFill>
            <a:srgbClr val="99CC00"/>
          </a:solidFill>
        </p:spPr>
        <p:txBody>
          <a:bodyPr>
            <a:normAutofit fontScale="97500"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r>
              <a:rPr lang="en-US" sz="3600" kern="0" dirty="0" smtClean="0">
                <a:solidFill>
                  <a:prstClr val="black"/>
                </a:solidFill>
              </a:rPr>
              <a:t>Submitted for approval to the Council:</a:t>
            </a:r>
            <a:br>
              <a:rPr lang="en-US" sz="3600" kern="0" dirty="0" smtClean="0">
                <a:solidFill>
                  <a:prstClr val="black"/>
                </a:solidFill>
              </a:rPr>
            </a:br>
            <a:r>
              <a:rPr lang="en-US" sz="3600" kern="0" dirty="0" smtClean="0">
                <a:solidFill>
                  <a:prstClr val="black"/>
                </a:solidFill>
              </a:rPr>
              <a:t/>
            </a:r>
            <a:br>
              <a:rPr lang="en-US" sz="3600" kern="0" dirty="0" smtClean="0">
                <a:solidFill>
                  <a:prstClr val="black"/>
                </a:solidFill>
              </a:rPr>
            </a:br>
            <a:r>
              <a:rPr lang="fr-FR" sz="3600" kern="0" dirty="0" err="1" smtClean="0">
                <a:solidFill>
                  <a:prstClr val="black"/>
                </a:solidFill>
              </a:rPr>
              <a:t>Pests</a:t>
            </a:r>
            <a:r>
              <a:rPr lang="fr-FR" sz="3600" kern="0" dirty="0" smtClean="0">
                <a:solidFill>
                  <a:prstClr val="black"/>
                </a:solidFill>
              </a:rPr>
              <a:t> </a:t>
            </a:r>
            <a:r>
              <a:rPr lang="fr-FR" sz="3600" kern="0" dirty="0" err="1" smtClean="0">
                <a:solidFill>
                  <a:prstClr val="black"/>
                </a:solidFill>
              </a:rPr>
              <a:t>recommended</a:t>
            </a:r>
            <a:r>
              <a:rPr lang="fr-FR" sz="3600" kern="0" dirty="0" smtClean="0">
                <a:solidFill>
                  <a:prstClr val="black"/>
                </a:solidFill>
              </a:rPr>
              <a:t> for </a:t>
            </a:r>
            <a:r>
              <a:rPr lang="fr-FR" sz="3600" kern="0" dirty="0" err="1" smtClean="0">
                <a:solidFill>
                  <a:prstClr val="black"/>
                </a:solidFill>
              </a:rPr>
              <a:t>regulation</a:t>
            </a:r>
            <a:endParaRPr lang="en-US" sz="3600" kern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17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Espace réservé du contenu 2"/>
          <p:cNvSpPr>
            <a:spLocks noGrp="1"/>
          </p:cNvSpPr>
          <p:nvPr>
            <p:ph idx="1"/>
          </p:nvPr>
        </p:nvSpPr>
        <p:spPr>
          <a:xfrm>
            <a:off x="534380" y="1124744"/>
            <a:ext cx="6413884" cy="4873625"/>
          </a:xfrm>
        </p:spPr>
        <p:txBody>
          <a:bodyPr/>
          <a:lstStyle/>
          <a:p>
            <a:r>
              <a:rPr lang="en-GB" altLang="en-US" i="1" dirty="0" err="1"/>
              <a:t>Pityophthorous</a:t>
            </a:r>
            <a:r>
              <a:rPr lang="en-GB" altLang="en-US" i="1" dirty="0"/>
              <a:t> </a:t>
            </a:r>
            <a:r>
              <a:rPr lang="en-GB" altLang="en-US" i="1" dirty="0" err="1"/>
              <a:t>juglandis</a:t>
            </a:r>
            <a:r>
              <a:rPr lang="en-GB" altLang="en-US" sz="4000" i="1" dirty="0"/>
              <a:t> </a:t>
            </a:r>
            <a:endParaRPr lang="en-GB" altLang="en-US" sz="4000" i="1" dirty="0" smtClean="0"/>
          </a:p>
          <a:p>
            <a:pPr lvl="1">
              <a:spcBef>
                <a:spcPts val="300"/>
              </a:spcBef>
            </a:pPr>
            <a:r>
              <a:rPr lang="en-US" altLang="en-US" i="0" u="none" dirty="0" smtClean="0"/>
              <a:t>bark beetle</a:t>
            </a:r>
          </a:p>
          <a:p>
            <a:pPr lvl="1">
              <a:spcBef>
                <a:spcPts val="300"/>
              </a:spcBef>
            </a:pPr>
            <a:r>
              <a:rPr lang="en-US" altLang="en-US" i="0" u="none" dirty="0" smtClean="0"/>
              <a:t>2-3 generations/year</a:t>
            </a:r>
          </a:p>
          <a:p>
            <a:pPr lvl="1">
              <a:spcBef>
                <a:spcPts val="300"/>
              </a:spcBef>
            </a:pPr>
            <a:r>
              <a:rPr lang="en-US" altLang="en-US" i="0" u="none" dirty="0" smtClean="0"/>
              <a:t>Can attack healthy trees</a:t>
            </a:r>
          </a:p>
          <a:p>
            <a:pPr lvl="1">
              <a:spcBef>
                <a:spcPts val="300"/>
              </a:spcBef>
            </a:pPr>
            <a:r>
              <a:rPr lang="en-US" altLang="en-US" i="0" u="none" dirty="0" smtClean="0"/>
              <a:t>May attack same tree many times</a:t>
            </a:r>
          </a:p>
          <a:p>
            <a:endParaRPr lang="en-GB" i="1" dirty="0" smtClean="0"/>
          </a:p>
          <a:p>
            <a:r>
              <a:rPr lang="en-GB" i="1" dirty="0" err="1" smtClean="0"/>
              <a:t>Geosmithia</a:t>
            </a:r>
            <a:r>
              <a:rPr lang="en-GB" i="1" dirty="0" smtClean="0"/>
              <a:t> </a:t>
            </a:r>
            <a:r>
              <a:rPr lang="en-GB" i="1" dirty="0" err="1"/>
              <a:t>morbida</a:t>
            </a:r>
            <a:r>
              <a:rPr lang="en-GB" dirty="0"/>
              <a:t> </a:t>
            </a:r>
            <a:endParaRPr lang="en-GB" dirty="0" smtClean="0"/>
          </a:p>
          <a:p>
            <a:pPr lvl="1">
              <a:spcBef>
                <a:spcPts val="300"/>
              </a:spcBef>
            </a:pPr>
            <a:r>
              <a:rPr lang="en-US" altLang="en-US" dirty="0"/>
              <a:t>Fungi (</a:t>
            </a:r>
            <a:r>
              <a:rPr lang="en-GB" dirty="0"/>
              <a:t>Ascomycota)</a:t>
            </a:r>
            <a:endParaRPr lang="en-US" altLang="en-US" dirty="0"/>
          </a:p>
          <a:p>
            <a:pPr lvl="1">
              <a:spcBef>
                <a:spcPts val="300"/>
              </a:spcBef>
            </a:pPr>
            <a:r>
              <a:rPr lang="en-US" altLang="en-US" dirty="0"/>
              <a:t>Spores transported </a:t>
            </a:r>
            <a:r>
              <a:rPr lang="en-US" altLang="en-US" dirty="0" smtClean="0"/>
              <a:t>and introduced into</a:t>
            </a:r>
            <a:br>
              <a:rPr lang="en-US" altLang="en-US" dirty="0" smtClean="0"/>
            </a:br>
            <a:r>
              <a:rPr lang="en-US" altLang="en-US" dirty="0" smtClean="0"/>
              <a:t>wounds made by </a:t>
            </a:r>
            <a:r>
              <a:rPr lang="en-US" altLang="en-US" i="1" dirty="0" smtClean="0"/>
              <a:t>P</a:t>
            </a:r>
            <a:r>
              <a:rPr lang="en-US" altLang="en-US" i="1" dirty="0"/>
              <a:t>. </a:t>
            </a:r>
            <a:r>
              <a:rPr lang="en-US" altLang="en-US" i="1" dirty="0" err="1" smtClean="0"/>
              <a:t>juglandis</a:t>
            </a:r>
            <a:endParaRPr lang="en-US" altLang="en-US" dirty="0"/>
          </a:p>
          <a:p>
            <a:pPr lvl="1">
              <a:spcBef>
                <a:spcPts val="300"/>
              </a:spcBef>
            </a:pPr>
            <a:r>
              <a:rPr lang="en-US" altLang="en-US" dirty="0" smtClean="0"/>
              <a:t>Disease from </a:t>
            </a:r>
            <a:r>
              <a:rPr lang="en-US" altLang="en-US" dirty="0"/>
              <a:t>the combined effects </a:t>
            </a:r>
            <a:r>
              <a:rPr lang="en-US" altLang="en-US" dirty="0" smtClean="0"/>
              <a:t/>
            </a:r>
            <a:br>
              <a:rPr lang="en-US" altLang="en-US" dirty="0" smtClean="0"/>
            </a:br>
            <a:r>
              <a:rPr lang="en-US" altLang="en-US" dirty="0" smtClean="0"/>
              <a:t>of the two species</a:t>
            </a:r>
            <a:endParaRPr lang="en-US" altLang="en-US" i="1" dirty="0"/>
          </a:p>
          <a:p>
            <a:endParaRPr lang="en-US" altLang="en-US" i="0" u="none" dirty="0" smtClean="0"/>
          </a:p>
        </p:txBody>
      </p:sp>
      <p:sp>
        <p:nvSpPr>
          <p:cNvPr id="8194" name="Titre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064896" cy="720080"/>
          </a:xfrm>
        </p:spPr>
        <p:txBody>
          <a:bodyPr/>
          <a:lstStyle/>
          <a:p>
            <a:r>
              <a:rPr lang="en-GB" dirty="0"/>
              <a:t>Thousand cankers </a:t>
            </a:r>
            <a:r>
              <a:rPr lang="en-GB" dirty="0" smtClean="0"/>
              <a:t>disease of walnut</a:t>
            </a:r>
            <a:endParaRPr lang="en-US" altLang="en-US" i="1" dirty="0" smtClean="0"/>
          </a:p>
        </p:txBody>
      </p:sp>
      <p:pic>
        <p:nvPicPr>
          <p:cNvPr id="8196" name="Picture 3" descr="Fig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0296" y="1124744"/>
            <a:ext cx="2684462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Geosmithia morbid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7683" y="2996952"/>
            <a:ext cx="2243817" cy="150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8" descr="C:\Documents and Settings\tissne\my documents\My Pictures\Ned's PhotoWise Images\tree\walnut\1000 cankers\Juglans nigra, Pityophthorus juglandis, Geosmithia spDSCN168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47683" y="4940935"/>
            <a:ext cx="2267075" cy="16996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6413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Espace réservé du contenu 2"/>
          <p:cNvSpPr>
            <a:spLocks noGrp="1"/>
          </p:cNvSpPr>
          <p:nvPr>
            <p:ph idx="1"/>
          </p:nvPr>
        </p:nvSpPr>
        <p:spPr>
          <a:xfrm>
            <a:off x="395536" y="1251594"/>
            <a:ext cx="8075240" cy="3689574"/>
          </a:xfrm>
        </p:spPr>
        <p:txBody>
          <a:bodyPr/>
          <a:lstStyle/>
          <a:p>
            <a:r>
              <a:rPr lang="en-US" altLang="en-US" i="0" u="none" dirty="0" smtClean="0"/>
              <a:t>Part of </a:t>
            </a:r>
            <a:r>
              <a:rPr lang="en-US" altLang="en-US" i="1" u="sng" dirty="0" smtClean="0"/>
              <a:t>H. </a:t>
            </a:r>
            <a:r>
              <a:rPr lang="en-US" altLang="en-US" i="1" u="sng" dirty="0" err="1" smtClean="0"/>
              <a:t>annosum</a:t>
            </a:r>
            <a:r>
              <a:rPr lang="en-US" altLang="en-US" i="1" u="sng" dirty="0" smtClean="0"/>
              <a:t> </a:t>
            </a:r>
            <a:r>
              <a:rPr lang="en-US" altLang="en-US" i="0" u="none" dirty="0" smtClean="0"/>
              <a:t>complex</a:t>
            </a:r>
          </a:p>
          <a:p>
            <a:r>
              <a:rPr lang="en-GB" altLang="fr-FR" i="0" u="none" dirty="0" smtClean="0"/>
              <a:t>Infection through </a:t>
            </a:r>
            <a:r>
              <a:rPr lang="en-GB" altLang="fr-FR" dirty="0" smtClean="0"/>
              <a:t>spores or </a:t>
            </a:r>
            <a:r>
              <a:rPr lang="en-GB" altLang="fr-FR" dirty="0" err="1" smtClean="0"/>
              <a:t>mycelial</a:t>
            </a:r>
            <a:r>
              <a:rPr lang="en-GB" altLang="fr-FR" dirty="0" smtClean="0"/>
              <a:t> spread</a:t>
            </a:r>
          </a:p>
          <a:p>
            <a:r>
              <a:rPr lang="en-GB" altLang="en-US" dirty="0" smtClean="0"/>
              <a:t>Host plants: </a:t>
            </a:r>
            <a:r>
              <a:rPr lang="en-US" dirty="0"/>
              <a:t>family </a:t>
            </a:r>
            <a:r>
              <a:rPr lang="en-US" dirty="0" err="1"/>
              <a:t>Pinaceae</a:t>
            </a:r>
            <a:r>
              <a:rPr lang="en-US" dirty="0"/>
              <a:t> and </a:t>
            </a:r>
            <a:r>
              <a:rPr lang="en-US" dirty="0" err="1"/>
              <a:t>Cupressaceae</a:t>
            </a:r>
            <a:r>
              <a:rPr lang="en-US" dirty="0"/>
              <a:t>, in particular </a:t>
            </a:r>
            <a:r>
              <a:rPr lang="en-US" i="1" dirty="0" err="1" smtClean="0"/>
              <a:t>Pinus</a:t>
            </a:r>
            <a:r>
              <a:rPr lang="en-US" dirty="0" smtClean="0"/>
              <a:t> </a:t>
            </a:r>
            <a:r>
              <a:rPr lang="en-US" dirty="0"/>
              <a:t>and </a:t>
            </a:r>
            <a:r>
              <a:rPr lang="en-US" i="1" dirty="0" err="1" smtClean="0"/>
              <a:t>Juniperus</a:t>
            </a:r>
            <a:endParaRPr lang="en-US" i="1" dirty="0" smtClean="0"/>
          </a:p>
          <a:p>
            <a:r>
              <a:rPr lang="en-US" dirty="0" smtClean="0"/>
              <a:t>Also non-coniferous hosts (but not pathogenic)</a:t>
            </a:r>
          </a:p>
          <a:p>
            <a:pPr>
              <a:defRPr/>
            </a:pPr>
            <a:r>
              <a:rPr lang="en-US" dirty="0" smtClean="0"/>
              <a:t>Symptoms: </a:t>
            </a:r>
            <a:r>
              <a:rPr lang="en-GB" dirty="0"/>
              <a:t>Root and butt </a:t>
            </a:r>
            <a:r>
              <a:rPr lang="en-GB" dirty="0" smtClean="0"/>
              <a:t>rots. </a:t>
            </a:r>
            <a:r>
              <a:rPr lang="en-GB" dirty="0"/>
              <a:t>Mortality within a few years in species whose roots are extensively attacked. </a:t>
            </a:r>
          </a:p>
          <a:p>
            <a:endParaRPr lang="en-GB" altLang="en-US" dirty="0" smtClean="0"/>
          </a:p>
        </p:txBody>
      </p:sp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262703" y="188640"/>
            <a:ext cx="8064896" cy="1084982"/>
          </a:xfrm>
        </p:spPr>
        <p:txBody>
          <a:bodyPr/>
          <a:lstStyle/>
          <a:p>
            <a:r>
              <a:rPr lang="en-GB" altLang="fr-FR" i="1" dirty="0" err="1" smtClean="0"/>
              <a:t>Heterobasidion</a:t>
            </a:r>
            <a:r>
              <a:rPr lang="en-GB" altLang="fr-FR" i="1" dirty="0" smtClean="0"/>
              <a:t> </a:t>
            </a:r>
            <a:r>
              <a:rPr lang="en-GB" altLang="fr-FR" i="1" dirty="0" err="1" smtClean="0"/>
              <a:t>irregulare</a:t>
            </a:r>
            <a:endParaRPr lang="en-US" altLang="en-US" i="1" dirty="0" smtClean="0"/>
          </a:p>
        </p:txBody>
      </p:sp>
      <p:pic>
        <p:nvPicPr>
          <p:cNvPr id="7172" name="Picture 6" descr="C:\Users\mufred\Downloads\HETEIR_90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28" b="17239"/>
          <a:stretch>
            <a:fillRect/>
          </a:stretch>
        </p:blipFill>
        <p:spPr bwMode="auto">
          <a:xfrm>
            <a:off x="251520" y="4941168"/>
            <a:ext cx="312549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8" descr="Heterobasidion_marciume_moria_rinnovazione_rimboschimento_pino silvestre_Polonia_foto di William Bodle (Univ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4776936"/>
            <a:ext cx="2555775" cy="19168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6498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Espace réservé du contenu 2"/>
          <p:cNvSpPr>
            <a:spLocks noGrp="1"/>
          </p:cNvSpPr>
          <p:nvPr>
            <p:ph idx="1"/>
          </p:nvPr>
        </p:nvSpPr>
        <p:spPr>
          <a:xfrm>
            <a:off x="395536" y="1251594"/>
            <a:ext cx="8075240" cy="3689574"/>
          </a:xfrm>
        </p:spPr>
        <p:txBody>
          <a:bodyPr/>
          <a:lstStyle/>
          <a:p>
            <a:r>
              <a:rPr lang="en-US" altLang="en-US" i="1" u="none" dirty="0" err="1" smtClean="0"/>
              <a:t>Alternanthera</a:t>
            </a:r>
            <a:r>
              <a:rPr lang="en-US" altLang="en-US" i="1" u="none" dirty="0" smtClean="0"/>
              <a:t> </a:t>
            </a:r>
            <a:r>
              <a:rPr lang="en-US" altLang="en-US" i="1" u="none" dirty="0" err="1" smtClean="0"/>
              <a:t>philoxeroides</a:t>
            </a:r>
            <a:r>
              <a:rPr lang="en-US" altLang="en-US" i="1" u="none" dirty="0" smtClean="0"/>
              <a:t/>
            </a:r>
            <a:br>
              <a:rPr lang="en-US" altLang="en-US" i="1" u="none" dirty="0" smtClean="0"/>
            </a:br>
            <a:r>
              <a:rPr lang="en-US" altLang="en-US" i="1" u="none" dirty="0" smtClean="0"/>
              <a:t/>
            </a:r>
            <a:br>
              <a:rPr lang="en-US" altLang="en-US" i="1" u="none" dirty="0" smtClean="0"/>
            </a:br>
            <a:r>
              <a:rPr lang="en-US" altLang="en-US" i="1" u="none" dirty="0" smtClean="0"/>
              <a:t/>
            </a:r>
            <a:br>
              <a:rPr lang="en-US" altLang="en-US" i="1" u="none" dirty="0" smtClean="0"/>
            </a:br>
            <a:endParaRPr lang="en-US" altLang="en-US" i="1" u="none" dirty="0" smtClean="0"/>
          </a:p>
          <a:p>
            <a:r>
              <a:rPr lang="en-US" altLang="en-US" i="1" u="none" dirty="0" err="1" smtClean="0"/>
              <a:t>Myriophyllum</a:t>
            </a:r>
            <a:r>
              <a:rPr lang="en-US" altLang="en-US" i="1" u="none" dirty="0" smtClean="0"/>
              <a:t> </a:t>
            </a:r>
            <a:r>
              <a:rPr lang="en-US" altLang="en-US" i="1" u="none" dirty="0" err="1" smtClean="0"/>
              <a:t>heterphyllum</a:t>
            </a:r>
            <a:r>
              <a:rPr lang="en-US" altLang="en-US" i="1" u="none" dirty="0" smtClean="0"/>
              <a:t/>
            </a:r>
            <a:br>
              <a:rPr lang="en-US" altLang="en-US" i="1" u="none" dirty="0" smtClean="0"/>
            </a:br>
            <a:r>
              <a:rPr lang="en-US" altLang="en-US" i="1" u="none" dirty="0" smtClean="0"/>
              <a:t/>
            </a:r>
            <a:br>
              <a:rPr lang="en-US" altLang="en-US" i="1" u="none" dirty="0" smtClean="0"/>
            </a:br>
            <a:r>
              <a:rPr lang="en-US" altLang="en-US" i="1" u="none" dirty="0" smtClean="0"/>
              <a:t/>
            </a:r>
            <a:br>
              <a:rPr lang="en-US" altLang="en-US" i="1" u="none" dirty="0" smtClean="0"/>
            </a:br>
            <a:endParaRPr lang="en-US" altLang="en-US" i="1" u="none" dirty="0" smtClean="0"/>
          </a:p>
          <a:p>
            <a:r>
              <a:rPr lang="en-GB" altLang="fr-FR" i="1" dirty="0" err="1" smtClean="0"/>
              <a:t>Microstegium</a:t>
            </a:r>
            <a:r>
              <a:rPr lang="en-GB" altLang="fr-FR" i="1" dirty="0" smtClean="0"/>
              <a:t> </a:t>
            </a:r>
            <a:r>
              <a:rPr lang="en-GB" altLang="fr-FR" i="1" dirty="0" err="1" smtClean="0"/>
              <a:t>vimineum</a:t>
            </a:r>
            <a:endParaRPr lang="en-GB" altLang="en-US" dirty="0" smtClean="0"/>
          </a:p>
        </p:txBody>
      </p:sp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262703" y="188640"/>
            <a:ext cx="8064896" cy="1084982"/>
          </a:xfrm>
        </p:spPr>
        <p:txBody>
          <a:bodyPr/>
          <a:lstStyle/>
          <a:p>
            <a:r>
              <a:rPr lang="en-GB" altLang="fr-FR" dirty="0" smtClean="0"/>
              <a:t>Invasive Alien Plants</a:t>
            </a:r>
            <a:endParaRPr lang="en-US" altLang="en-US" i="1" dirty="0" smtClean="0"/>
          </a:p>
        </p:txBody>
      </p:sp>
      <p:pic>
        <p:nvPicPr>
          <p:cNvPr id="7" name="Picture 6" descr="C:\Users\rt\Desktop\211708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6095" y="188640"/>
            <a:ext cx="2956207" cy="2016224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7" descr="C:\Users\rt\Desktop\EWG\MH\Hussner Myr het 7.JPG"/>
          <p:cNvPicPr/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36095" y="2420888"/>
            <a:ext cx="2956207" cy="172819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2" descr="http://www.google.fr/url?source=imglanding&amp;ct=img&amp;q=http://nymf.bbg.org/images2/Microstegium.vimeneum.Tranquility%20Ridge.JPG&amp;sa=X&amp;ved=0CAkQ8wdqFQoTCPrjz_-Mh8YCFYW7FAody2gAkQ&amp;usg=AFQjCNEWajGXurLxsU_nYlzwSWBkSW3yj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4276" y="4365104"/>
            <a:ext cx="2956207" cy="22171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19863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064896" cy="1084982"/>
          </a:xfrm>
        </p:spPr>
        <p:txBody>
          <a:bodyPr/>
          <a:lstStyle/>
          <a:p>
            <a:r>
              <a:rPr lang="fr-FR" sz="2800" dirty="0"/>
              <a:t>Transfer of </a:t>
            </a:r>
            <a:r>
              <a:rPr lang="fr-FR" sz="2800" dirty="0" err="1"/>
              <a:t>pests</a:t>
            </a:r>
            <a:r>
              <a:rPr lang="fr-FR" sz="2800" dirty="0"/>
              <a:t> </a:t>
            </a:r>
            <a:r>
              <a:rPr lang="fr-FR" sz="2800" dirty="0" err="1"/>
              <a:t>from</a:t>
            </a:r>
            <a:r>
              <a:rPr lang="fr-FR" sz="2800" dirty="0"/>
              <a:t> the A1 to the A2 List</a:t>
            </a:r>
            <a:endParaRPr lang="en-GB" sz="28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579711"/>
            <a:ext cx="8075240" cy="2929409"/>
          </a:xfrm>
        </p:spPr>
        <p:txBody>
          <a:bodyPr/>
          <a:lstStyle/>
          <a:p>
            <a:r>
              <a:rPr lang="en-GB" sz="2200" b="1" i="1" dirty="0" err="1"/>
              <a:t>Bactrocera</a:t>
            </a:r>
            <a:r>
              <a:rPr lang="en-GB" sz="2200" b="1" i="1" dirty="0"/>
              <a:t> </a:t>
            </a:r>
            <a:r>
              <a:rPr lang="en-GB" sz="2200" b="1" i="1" dirty="0" err="1" smtClean="0"/>
              <a:t>zonata</a:t>
            </a:r>
            <a:endParaRPr lang="en-GB" sz="2200" b="1" i="1" dirty="0" smtClean="0"/>
          </a:p>
          <a:p>
            <a:endParaRPr lang="fr-FR" sz="2200" b="1" i="1" dirty="0"/>
          </a:p>
          <a:p>
            <a:r>
              <a:rPr lang="en-GB" sz="2200" b="1" i="1" dirty="0" err="1"/>
              <a:t>Dacus</a:t>
            </a:r>
            <a:r>
              <a:rPr lang="en-GB" sz="2200" b="1" i="1" dirty="0"/>
              <a:t> </a:t>
            </a:r>
            <a:r>
              <a:rPr lang="en-GB" sz="2200" b="1" i="1" dirty="0" err="1" smtClean="0"/>
              <a:t>ciliatus</a:t>
            </a:r>
            <a:endParaRPr lang="en-GB" sz="2200" b="1" i="1" dirty="0" smtClean="0"/>
          </a:p>
          <a:p>
            <a:endParaRPr lang="fr-FR" b="1" i="1" dirty="0" smtClean="0"/>
          </a:p>
          <a:p>
            <a:endParaRPr lang="fr-FR" b="1" i="1" dirty="0"/>
          </a:p>
          <a:p>
            <a:endParaRPr lang="fr-FR" b="1" i="1" dirty="0" smtClean="0"/>
          </a:p>
          <a:p>
            <a:endParaRPr lang="fr-FR" b="1" i="1" dirty="0"/>
          </a:p>
          <a:p>
            <a:pPr marL="0" indent="0">
              <a:buNone/>
            </a:pPr>
            <a:r>
              <a:rPr lang="fr-FR" sz="2200" dirty="0" err="1" smtClean="0"/>
              <a:t>Both</a:t>
            </a:r>
            <a:r>
              <a:rPr lang="fr-FR" sz="2200" dirty="0" smtClean="0"/>
              <a:t> </a:t>
            </a:r>
            <a:r>
              <a:rPr lang="fr-FR" sz="2200" dirty="0" err="1" smtClean="0"/>
              <a:t>present</a:t>
            </a:r>
            <a:r>
              <a:rPr lang="fr-FR" sz="2200" dirty="0" smtClean="0"/>
              <a:t> in </a:t>
            </a:r>
            <a:r>
              <a:rPr lang="fr-FR" sz="2200" dirty="0" err="1" smtClean="0"/>
              <a:t>Israel</a:t>
            </a:r>
            <a:r>
              <a:rPr lang="fr-FR" sz="2200" dirty="0" smtClean="0"/>
              <a:t>: </a:t>
            </a:r>
          </a:p>
          <a:p>
            <a:pPr marL="0" indent="0">
              <a:buNone/>
            </a:pPr>
            <a:r>
              <a:rPr lang="fr-FR" sz="2200" dirty="0" err="1" smtClean="0"/>
              <a:t>containment</a:t>
            </a:r>
            <a:r>
              <a:rPr lang="fr-FR" sz="2200" dirty="0" smtClean="0"/>
              <a:t> </a:t>
            </a:r>
            <a:r>
              <a:rPr lang="fr-FR" sz="2200" dirty="0" err="1" smtClean="0"/>
              <a:t>considered</a:t>
            </a:r>
            <a:r>
              <a:rPr lang="fr-FR" sz="2200" dirty="0" smtClean="0"/>
              <a:t> </a:t>
            </a:r>
            <a:r>
              <a:rPr lang="fr-FR" sz="2200" dirty="0" err="1" smtClean="0"/>
              <a:t>feasible</a:t>
            </a:r>
            <a:r>
              <a:rPr lang="fr-FR" sz="2200" dirty="0" smtClean="0"/>
              <a:t> but no longer </a:t>
            </a:r>
            <a:r>
              <a:rPr lang="fr-FR" sz="2200" dirty="0" err="1" smtClean="0"/>
              <a:t>eradication</a:t>
            </a:r>
            <a:endParaRPr lang="en-GB" sz="22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412776"/>
            <a:ext cx="1695450" cy="1133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AutoShape 4" descr="Image result for dacus ciliatus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>
              <a:solidFill>
                <a:prstClr val="black"/>
              </a:solidFill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7538" y="2468823"/>
            <a:ext cx="942975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12020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 txBox="1">
            <a:spLocks/>
          </p:cNvSpPr>
          <p:nvPr/>
        </p:nvSpPr>
        <p:spPr bwMode="auto">
          <a:xfrm>
            <a:off x="439550" y="2204864"/>
            <a:ext cx="8002588" cy="1828799"/>
          </a:xfrm>
          <a:prstGeom prst="rect">
            <a:avLst/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7500"/>
          </a:bodyPr>
          <a:lstStyle>
            <a:lvl1pPr marL="273050" indent="-273050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92D050"/>
              </a:buClr>
              <a:buSzPct val="150000"/>
              <a:buFont typeface="Arial" pitchFamily="34" charset="0"/>
              <a:buChar char="•"/>
              <a:defRPr sz="3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639763" indent="-273050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"/>
              <a:defRPr sz="3400">
                <a:solidFill>
                  <a:schemeClr val="tx2"/>
                </a:solidFill>
                <a:latin typeface="Calibri" pitchFamily="34" charset="0"/>
              </a:defRPr>
            </a:lvl2pPr>
            <a:lvl3pPr marL="914400" indent="-182563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307F93"/>
              </a:buClr>
              <a:buSzPct val="60000"/>
              <a:buFont typeface="Wingdings" pitchFamily="2" charset="2"/>
              <a:buChar char=""/>
              <a:defRPr sz="3400">
                <a:solidFill>
                  <a:schemeClr val="tx2"/>
                </a:solidFill>
                <a:latin typeface="Calibri" pitchFamily="34" charset="0"/>
              </a:defRPr>
            </a:lvl3pPr>
            <a:lvl4pPr marL="1187450" indent="-182563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AEC7D0"/>
              </a:buClr>
              <a:buSzPct val="60000"/>
              <a:buFont typeface="Wingdings" pitchFamily="2" charset="2"/>
              <a:buChar char=""/>
              <a:defRPr sz="3400">
                <a:solidFill>
                  <a:schemeClr val="tx2"/>
                </a:solidFill>
                <a:latin typeface="Calibri" pitchFamily="34" charset="0"/>
              </a:defRPr>
            </a:lvl4pPr>
            <a:lvl5pPr marL="1462088" indent="-182563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FED8AA"/>
              </a:buClr>
              <a:buSzPct val="68000"/>
              <a:buFont typeface="Wingdings 2" pitchFamily="18" charset="2"/>
              <a:buChar char=""/>
              <a:defRPr sz="3400">
                <a:solidFill>
                  <a:schemeClr val="tx2"/>
                </a:solidFill>
                <a:latin typeface="Calibri" pitchFamily="34" charset="0"/>
              </a:defRPr>
            </a:lvl5pPr>
            <a:lvl6pPr marL="457200" indent="-182563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FED8AA"/>
              </a:buClr>
              <a:buSzPct val="68000"/>
              <a:buFont typeface="Wingdings 2" pitchFamily="18" charset="2"/>
              <a:buChar char=""/>
              <a:defRPr sz="3400">
                <a:solidFill>
                  <a:schemeClr val="tx2"/>
                </a:solidFill>
                <a:latin typeface="Calibri" pitchFamily="34" charset="0"/>
              </a:defRPr>
            </a:lvl6pPr>
            <a:lvl7pPr marL="914400" indent="-182563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FED8AA"/>
              </a:buClr>
              <a:buSzPct val="68000"/>
              <a:buFont typeface="Wingdings 2" pitchFamily="18" charset="2"/>
              <a:buChar char=""/>
              <a:defRPr sz="3400">
                <a:solidFill>
                  <a:schemeClr val="tx2"/>
                </a:solidFill>
                <a:latin typeface="Calibri" pitchFamily="34" charset="0"/>
              </a:defRPr>
            </a:lvl7pPr>
            <a:lvl8pPr marL="1371600" indent="-182563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FED8AA"/>
              </a:buClr>
              <a:buSzPct val="68000"/>
              <a:buFont typeface="Wingdings 2" pitchFamily="18" charset="2"/>
              <a:buChar char=""/>
              <a:defRPr sz="3400">
                <a:solidFill>
                  <a:schemeClr val="tx2"/>
                </a:solidFill>
                <a:latin typeface="Calibri" pitchFamily="34" charset="0"/>
              </a:defRPr>
            </a:lvl8pPr>
            <a:lvl9pPr marL="1828800" indent="-182563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FED8AA"/>
              </a:buClr>
              <a:buSzPct val="68000"/>
              <a:buFont typeface="Wingdings 2" pitchFamily="18" charset="2"/>
              <a:buChar char=""/>
              <a:defRPr sz="34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sz="3600" kern="0" dirty="0" smtClean="0">
                <a:solidFill>
                  <a:prstClr val="black"/>
                </a:solidFill>
              </a:rPr>
              <a:t>Submitted for approval to the Council</a:t>
            </a:r>
            <a:br>
              <a:rPr lang="en-US" sz="3600" kern="0" dirty="0" smtClean="0">
                <a:solidFill>
                  <a:prstClr val="black"/>
                </a:solidFill>
              </a:rPr>
            </a:br>
            <a:r>
              <a:rPr lang="en-US" sz="3600" kern="0" dirty="0" smtClean="0">
                <a:solidFill>
                  <a:prstClr val="black"/>
                </a:solidFill>
              </a:rPr>
              <a:t/>
            </a:r>
            <a:br>
              <a:rPr lang="en-US" sz="3600" kern="0" dirty="0" smtClean="0">
                <a:solidFill>
                  <a:prstClr val="black"/>
                </a:solidFill>
              </a:rPr>
            </a:br>
            <a:r>
              <a:rPr lang="fr-FR" sz="3600" kern="0" dirty="0" smtClean="0">
                <a:solidFill>
                  <a:prstClr val="black"/>
                </a:solidFill>
              </a:rPr>
              <a:t>Standards</a:t>
            </a:r>
            <a:endParaRPr lang="en-US" sz="3600" kern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61410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-1" y="992187"/>
            <a:ext cx="8628917" cy="4873625"/>
          </a:xfrm>
        </p:spPr>
        <p:txBody>
          <a:bodyPr/>
          <a:lstStyle/>
          <a:p>
            <a:pPr lvl="1"/>
            <a:r>
              <a:rPr lang="en-GB" sz="2200" dirty="0"/>
              <a:t>Trees of </a:t>
            </a:r>
            <a:r>
              <a:rPr lang="en-GB" sz="2200" i="1" dirty="0"/>
              <a:t>Malus, </a:t>
            </a:r>
            <a:r>
              <a:rPr lang="en-GB" sz="2200" i="1" dirty="0" err="1"/>
              <a:t>Pyrus</a:t>
            </a:r>
            <a:r>
              <a:rPr lang="en-GB" sz="2200" i="1" dirty="0"/>
              <a:t>, Cydonia, </a:t>
            </a:r>
            <a:r>
              <a:rPr lang="en-GB" sz="2200" dirty="0"/>
              <a:t>and</a:t>
            </a:r>
            <a:r>
              <a:rPr lang="en-GB" sz="2200" i="1" dirty="0"/>
              <a:t> </a:t>
            </a:r>
            <a:r>
              <a:rPr lang="en-GB" sz="2200" i="1" dirty="0" err="1"/>
              <a:t>Prunus</a:t>
            </a:r>
            <a:r>
              <a:rPr lang="en-GB" sz="2200" dirty="0"/>
              <a:t> spp. </a:t>
            </a:r>
            <a:r>
              <a:rPr lang="en-GB" sz="2200" dirty="0" smtClean="0"/>
              <a:t>– </a:t>
            </a:r>
            <a:br>
              <a:rPr lang="en-GB" sz="2200" dirty="0" smtClean="0"/>
            </a:br>
            <a:r>
              <a:rPr lang="en-GB" sz="2200" dirty="0" smtClean="0"/>
              <a:t>Inspection </a:t>
            </a:r>
            <a:r>
              <a:rPr lang="en-GB" sz="2200" dirty="0"/>
              <a:t>of places of production</a:t>
            </a:r>
          </a:p>
          <a:p>
            <a:pPr lvl="1"/>
            <a:r>
              <a:rPr lang="en-GB" sz="2200" dirty="0"/>
              <a:t>Consignment inspection of seed of </a:t>
            </a:r>
            <a:r>
              <a:rPr lang="en-GB" sz="2200" i="1" dirty="0" err="1"/>
              <a:t>Solanum</a:t>
            </a:r>
            <a:r>
              <a:rPr lang="en-GB" sz="2200" i="1" dirty="0"/>
              <a:t> </a:t>
            </a:r>
            <a:r>
              <a:rPr lang="en-GB" sz="2200" i="1" dirty="0" err="1"/>
              <a:t>lycopersicum</a:t>
            </a:r>
            <a:endParaRPr lang="en-GB" sz="2200" dirty="0"/>
          </a:p>
          <a:p>
            <a:pPr lvl="1"/>
            <a:r>
              <a:rPr lang="en-GB" sz="2200" dirty="0"/>
              <a:t>Consignment inspection for </a:t>
            </a:r>
            <a:r>
              <a:rPr lang="en-GB" sz="2200" i="1" dirty="0" err="1"/>
              <a:t>Anoplophora</a:t>
            </a:r>
            <a:r>
              <a:rPr lang="en-GB" sz="2200" i="1" dirty="0"/>
              <a:t> </a:t>
            </a:r>
            <a:r>
              <a:rPr lang="en-GB" sz="2200" i="1" dirty="0" err="1"/>
              <a:t>chinensis</a:t>
            </a:r>
            <a:r>
              <a:rPr lang="en-GB" sz="2200" i="1" dirty="0"/>
              <a:t> </a:t>
            </a:r>
            <a:r>
              <a:rPr lang="en-GB" sz="2200" dirty="0"/>
              <a:t>and</a:t>
            </a:r>
            <a:r>
              <a:rPr lang="en-GB" sz="2200" i="1" dirty="0"/>
              <a:t> A. </a:t>
            </a:r>
            <a:r>
              <a:rPr lang="en-GB" sz="2200" i="1" dirty="0" err="1"/>
              <a:t>glabripennis</a:t>
            </a:r>
            <a:endParaRPr lang="en-GB" sz="2200" dirty="0"/>
          </a:p>
          <a:p>
            <a:pPr lvl="1"/>
            <a:r>
              <a:rPr lang="en-GB" sz="2200" dirty="0"/>
              <a:t>Vegetable plants for planting under protected conditions - Inspection of places of production </a:t>
            </a:r>
          </a:p>
          <a:p>
            <a:pPr lvl="1"/>
            <a:r>
              <a:rPr lang="en-GB" sz="2200" dirty="0"/>
              <a:t>Consignment inspection of seed and grain of </a:t>
            </a:r>
            <a:r>
              <a:rPr lang="en-GB" sz="2200" dirty="0" smtClean="0"/>
              <a:t>cereals</a:t>
            </a:r>
          </a:p>
          <a:p>
            <a:pPr marL="366713" lvl="1" indent="0">
              <a:buNone/>
            </a:pPr>
            <a:r>
              <a:rPr lang="en-US" sz="2200" dirty="0"/>
              <a:t>Some drafts </a:t>
            </a:r>
            <a:r>
              <a:rPr lang="en-US" sz="2200" dirty="0" smtClean="0"/>
              <a:t>under </a:t>
            </a:r>
            <a:r>
              <a:rPr lang="en-US" sz="2200" dirty="0"/>
              <a:t>discussion for several </a:t>
            </a:r>
            <a:r>
              <a:rPr lang="en-US" sz="2200" dirty="0" smtClean="0"/>
              <a:t>years. The Working </a:t>
            </a:r>
            <a:r>
              <a:rPr lang="en-US" sz="2200" dirty="0"/>
              <a:t>Party agreed </a:t>
            </a:r>
            <a:r>
              <a:rPr lang="en-US" sz="2200" dirty="0" smtClean="0"/>
              <a:t>they </a:t>
            </a:r>
            <a:r>
              <a:rPr lang="en-US" sz="2200" dirty="0"/>
              <a:t>should now be issued and used, so that experience can be gained </a:t>
            </a:r>
            <a:r>
              <a:rPr lang="en-US" sz="2200" dirty="0" smtClean="0"/>
              <a:t>and </a:t>
            </a:r>
            <a:r>
              <a:rPr lang="en-US" sz="2200" dirty="0"/>
              <a:t>comments fed back into the further work of the </a:t>
            </a:r>
            <a:r>
              <a:rPr lang="en-US" sz="2200" dirty="0" smtClean="0"/>
              <a:t>Panel.</a:t>
            </a:r>
          </a:p>
          <a:p>
            <a:pPr marL="366713" lvl="1" indent="0">
              <a:buNone/>
            </a:pPr>
            <a:r>
              <a:rPr lang="en-GB" sz="2200" dirty="0" smtClean="0">
                <a:solidFill>
                  <a:prstClr val="black"/>
                </a:solidFill>
              </a:rPr>
              <a:t>Two </a:t>
            </a:r>
            <a:r>
              <a:rPr lang="en-GB" sz="2200" dirty="0">
                <a:solidFill>
                  <a:prstClr val="black"/>
                </a:solidFill>
              </a:rPr>
              <a:t>inspection Standards on </a:t>
            </a:r>
            <a:r>
              <a:rPr lang="en-GB" sz="2200" i="1" dirty="0" err="1">
                <a:solidFill>
                  <a:prstClr val="black"/>
                </a:solidFill>
              </a:rPr>
              <a:t>Xylella</a:t>
            </a:r>
            <a:r>
              <a:rPr lang="en-GB" sz="2200" i="1" dirty="0">
                <a:solidFill>
                  <a:prstClr val="black"/>
                </a:solidFill>
              </a:rPr>
              <a:t> </a:t>
            </a:r>
            <a:r>
              <a:rPr lang="en-GB" sz="2200" i="1" dirty="0" err="1">
                <a:solidFill>
                  <a:prstClr val="black"/>
                </a:solidFill>
              </a:rPr>
              <a:t>fastidiosa</a:t>
            </a:r>
            <a:r>
              <a:rPr lang="en-GB" sz="2200" dirty="0">
                <a:solidFill>
                  <a:prstClr val="black"/>
                </a:solidFill>
              </a:rPr>
              <a:t> (consignment inspection and place of production inspection) </a:t>
            </a:r>
            <a:r>
              <a:rPr lang="en-GB" sz="2200" dirty="0" smtClean="0">
                <a:solidFill>
                  <a:prstClr val="black"/>
                </a:solidFill>
              </a:rPr>
              <a:t>in preparation and will have high priority for adoption in 2016.</a:t>
            </a:r>
            <a:endParaRPr lang="en-GB" sz="2200" dirty="0">
              <a:solidFill>
                <a:prstClr val="black"/>
              </a:solidFill>
            </a:endParaRPr>
          </a:p>
          <a:p>
            <a:pPr marL="366713" lvl="1" indent="0">
              <a:buNone/>
            </a:pPr>
            <a:endParaRPr lang="en-US" sz="2200" dirty="0"/>
          </a:p>
          <a:p>
            <a:pPr lvl="1"/>
            <a:endParaRPr lang="en-GB" sz="2200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-18458" y="-18718"/>
            <a:ext cx="8820472" cy="1084982"/>
          </a:xfrm>
        </p:spPr>
        <p:txBody>
          <a:bodyPr/>
          <a:lstStyle/>
          <a:p>
            <a:pPr lvl="0"/>
            <a:r>
              <a:rPr lang="en-GB" sz="2800" dirty="0" err="1"/>
              <a:t>Phytosanitary</a:t>
            </a:r>
            <a:r>
              <a:rPr lang="en-GB" sz="2800" dirty="0"/>
              <a:t> Procedures (series PM3): </a:t>
            </a:r>
          </a:p>
        </p:txBody>
      </p:sp>
      <p:grpSp>
        <p:nvGrpSpPr>
          <p:cNvPr id="4" name="Groupe 3"/>
          <p:cNvGrpSpPr>
            <a:grpSpLocks/>
          </p:cNvGrpSpPr>
          <p:nvPr/>
        </p:nvGrpSpPr>
        <p:grpSpPr bwMode="auto">
          <a:xfrm>
            <a:off x="7721836" y="22225"/>
            <a:ext cx="1176338" cy="1619250"/>
            <a:chOff x="8055566" y="0"/>
            <a:chExt cx="1175568" cy="1619207"/>
          </a:xfrm>
        </p:grpSpPr>
        <p:pic>
          <p:nvPicPr>
            <p:cNvPr id="5" name="Picture 9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55566" y="0"/>
              <a:ext cx="1079471" cy="16192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6" name="Picture 9" descr="hosts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692972" y="1081044"/>
              <a:ext cx="538162" cy="5381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8327078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23528" y="332656"/>
            <a:ext cx="8568952" cy="1084982"/>
          </a:xfrm>
        </p:spPr>
        <p:txBody>
          <a:bodyPr/>
          <a:lstStyle/>
          <a:p>
            <a:r>
              <a:rPr lang="en-GB" dirty="0" smtClean="0"/>
              <a:t>1951 EPPO Convention – 15 countries</a:t>
            </a:r>
            <a:br>
              <a:rPr lang="en-GB" dirty="0" smtClean="0"/>
            </a:br>
            <a:r>
              <a:rPr lang="en-GB" dirty="0" smtClean="0"/>
              <a:t>Now 50 member countries</a:t>
            </a:r>
            <a:endParaRPr lang="en-US" dirty="0"/>
          </a:p>
        </p:txBody>
      </p:sp>
      <p:pic>
        <p:nvPicPr>
          <p:cNvPr id="4" name="Picture 1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484" y="1628800"/>
            <a:ext cx="8038956" cy="4796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2809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25224" y="980728"/>
            <a:ext cx="8075240" cy="1633265"/>
          </a:xfrm>
        </p:spPr>
        <p:txBody>
          <a:bodyPr/>
          <a:lstStyle/>
          <a:p>
            <a:r>
              <a:rPr lang="en-GB" sz="2200" b="1" dirty="0"/>
              <a:t>Standard adopted following a specific procedure: </a:t>
            </a:r>
            <a:r>
              <a:rPr lang="en-GB" sz="2200" dirty="0"/>
              <a:t>PM 6/3 List of biological control agents widely used in the EPPO region (version 2015</a:t>
            </a:r>
            <a:r>
              <a:rPr lang="en-GB" sz="2200" dirty="0" smtClean="0"/>
              <a:t>)</a:t>
            </a:r>
          </a:p>
          <a:p>
            <a:r>
              <a:rPr lang="en-GB" sz="2200" dirty="0" smtClean="0"/>
              <a:t>Preparation (with other organisations) for a Workshop on Evaluation and Regulation of Biological Control Agents in the EPPO Region, Budapest from </a:t>
            </a:r>
            <a:r>
              <a:rPr lang="en-GB" sz="2200" dirty="0" err="1" smtClean="0"/>
              <a:t>23</a:t>
            </a:r>
            <a:r>
              <a:rPr lang="en-GB" sz="2200" baseline="30000" dirty="0" err="1" smtClean="0"/>
              <a:t>rd</a:t>
            </a:r>
            <a:r>
              <a:rPr lang="en-GB" sz="2200" dirty="0" err="1" smtClean="0"/>
              <a:t>-24</a:t>
            </a:r>
            <a:r>
              <a:rPr lang="en-GB" sz="2200" baseline="30000" dirty="0" err="1" smtClean="0"/>
              <a:t>th</a:t>
            </a:r>
            <a:r>
              <a:rPr lang="en-GB" sz="2200" dirty="0" smtClean="0"/>
              <a:t> November</a:t>
            </a:r>
          </a:p>
          <a:p>
            <a:r>
              <a:rPr lang="en-GB" sz="2200" dirty="0" smtClean="0"/>
              <a:t>Will address variation in the way in which regulation of biological control agents is applied across the region  </a:t>
            </a:r>
            <a:endParaRPr lang="en-GB" sz="2200" dirty="0"/>
          </a:p>
          <a:p>
            <a:endParaRPr lang="en-GB" sz="2200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0" y="18757"/>
            <a:ext cx="8064896" cy="1084982"/>
          </a:xfrm>
        </p:spPr>
        <p:txBody>
          <a:bodyPr/>
          <a:lstStyle/>
          <a:p>
            <a:r>
              <a:rPr lang="en-GB" sz="2800" dirty="0"/>
              <a:t>Safe use of biological control (series PM6)</a:t>
            </a:r>
          </a:p>
        </p:txBody>
      </p:sp>
    </p:spTree>
    <p:extLst>
      <p:ext uri="{BB962C8B-B14F-4D97-AF65-F5344CB8AC3E}">
        <p14:creationId xmlns:p14="http://schemas.microsoft.com/office/powerpoint/2010/main" val="15751843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-36512" y="1095104"/>
            <a:ext cx="8712968" cy="5616624"/>
          </a:xfrm>
        </p:spPr>
        <p:txBody>
          <a:bodyPr/>
          <a:lstStyle/>
          <a:p>
            <a:pPr lvl="1"/>
            <a:r>
              <a:rPr lang="en-US" sz="2200" dirty="0"/>
              <a:t>ELISA tests for viruses</a:t>
            </a:r>
            <a:endParaRPr lang="en-US" sz="2200" i="1" dirty="0"/>
          </a:p>
          <a:p>
            <a:pPr lvl="1"/>
            <a:r>
              <a:rPr lang="en-US" sz="2200" dirty="0"/>
              <a:t>Electron microscopy in diagnosis of plant viruses </a:t>
            </a:r>
          </a:p>
          <a:p>
            <a:pPr lvl="1"/>
            <a:r>
              <a:rPr lang="en-US" sz="2200" i="1" dirty="0" err="1" smtClean="0"/>
              <a:t>Spodoptera</a:t>
            </a:r>
            <a:r>
              <a:rPr lang="en-US" sz="2200" i="1" dirty="0" smtClean="0"/>
              <a:t> </a:t>
            </a:r>
            <a:r>
              <a:rPr lang="en-US" sz="2200" i="1" dirty="0" err="1" smtClean="0"/>
              <a:t>littoralis</a:t>
            </a:r>
            <a:r>
              <a:rPr lang="en-US" sz="2200" i="1" dirty="0" smtClean="0"/>
              <a:t>, </a:t>
            </a:r>
            <a:r>
              <a:rPr lang="en-US" sz="2200" i="1" dirty="0" err="1" smtClean="0"/>
              <a:t>Spodoptera</a:t>
            </a:r>
            <a:r>
              <a:rPr lang="en-US" sz="2200" i="1" dirty="0" smtClean="0"/>
              <a:t> </a:t>
            </a:r>
            <a:r>
              <a:rPr lang="en-US" sz="2200" i="1" dirty="0" err="1" smtClean="0"/>
              <a:t>litura</a:t>
            </a:r>
            <a:r>
              <a:rPr lang="en-US" sz="2200" i="1" dirty="0" smtClean="0"/>
              <a:t>, </a:t>
            </a:r>
            <a:r>
              <a:rPr lang="en-US" sz="2200" i="1" dirty="0" err="1" smtClean="0"/>
              <a:t>Spodoptera</a:t>
            </a:r>
            <a:r>
              <a:rPr lang="en-US" sz="2200" i="1" dirty="0" smtClean="0"/>
              <a:t> </a:t>
            </a:r>
            <a:r>
              <a:rPr lang="en-US" sz="2200" i="1" dirty="0" err="1" smtClean="0"/>
              <a:t>frugiperda</a:t>
            </a:r>
            <a:r>
              <a:rPr lang="en-US" sz="2200" i="1" dirty="0" smtClean="0"/>
              <a:t>, </a:t>
            </a:r>
            <a:r>
              <a:rPr lang="en-US" sz="2200" dirty="0" smtClean="0"/>
              <a:t>and</a:t>
            </a:r>
            <a:r>
              <a:rPr lang="en-US" sz="2200" i="1" dirty="0" smtClean="0"/>
              <a:t> </a:t>
            </a:r>
            <a:r>
              <a:rPr lang="en-US" sz="2200" i="1" dirty="0" err="1" smtClean="0"/>
              <a:t>Spodoptera</a:t>
            </a:r>
            <a:r>
              <a:rPr lang="en-US" sz="2200" i="1" dirty="0" smtClean="0"/>
              <a:t> </a:t>
            </a:r>
            <a:r>
              <a:rPr lang="en-US" sz="2200" i="1" dirty="0" err="1" smtClean="0"/>
              <a:t>eridania</a:t>
            </a:r>
            <a:r>
              <a:rPr lang="en-US" sz="2200" i="1" dirty="0" smtClean="0"/>
              <a:t> </a:t>
            </a:r>
            <a:endParaRPr lang="en-US" sz="2200" dirty="0" smtClean="0"/>
          </a:p>
          <a:p>
            <a:pPr lvl="1"/>
            <a:r>
              <a:rPr lang="en-US" sz="2200" i="1" dirty="0" err="1" smtClean="0"/>
              <a:t>Phytophthora</a:t>
            </a:r>
            <a:r>
              <a:rPr lang="en-US" sz="2200" i="1" dirty="0" smtClean="0"/>
              <a:t> </a:t>
            </a:r>
            <a:r>
              <a:rPr lang="en-US" sz="2200" i="1" dirty="0" err="1" smtClean="0"/>
              <a:t>lateralis</a:t>
            </a:r>
            <a:endParaRPr lang="en-US" sz="2200" i="1" dirty="0" smtClean="0"/>
          </a:p>
          <a:p>
            <a:pPr marL="366713" lvl="1" indent="0">
              <a:buNone/>
            </a:pPr>
            <a:endParaRPr lang="en-US" sz="2200" dirty="0" smtClean="0"/>
          </a:p>
          <a:p>
            <a:pPr marL="366713" lvl="1" indent="0">
              <a:buNone/>
            </a:pPr>
            <a:r>
              <a:rPr lang="en-US" sz="2200" dirty="0" smtClean="0"/>
              <a:t>Amendments to:</a:t>
            </a:r>
          </a:p>
          <a:p>
            <a:pPr lvl="1"/>
            <a:r>
              <a:rPr lang="en-US" sz="2200" i="1" dirty="0" smtClean="0"/>
              <a:t>PM 7/46 (3) PM 7/46 (3) </a:t>
            </a:r>
            <a:r>
              <a:rPr lang="en-US" sz="2200" i="1" dirty="0" err="1" smtClean="0"/>
              <a:t>Lecanosticta</a:t>
            </a:r>
            <a:r>
              <a:rPr lang="en-US" sz="2200" i="1" dirty="0" smtClean="0"/>
              <a:t> </a:t>
            </a:r>
            <a:r>
              <a:rPr lang="en-US" sz="2200" i="1" dirty="0" err="1" smtClean="0"/>
              <a:t>acicola</a:t>
            </a:r>
            <a:r>
              <a:rPr lang="en-US" sz="2200" i="1" dirty="0" smtClean="0"/>
              <a:t> (formerly </a:t>
            </a:r>
            <a:r>
              <a:rPr lang="en-US" sz="2200" i="1" dirty="0" err="1" smtClean="0"/>
              <a:t>Mycosphaerella</a:t>
            </a:r>
            <a:r>
              <a:rPr lang="en-US" sz="2200" i="1" dirty="0" smtClean="0"/>
              <a:t> </a:t>
            </a:r>
            <a:r>
              <a:rPr lang="en-US" sz="2200" i="1" dirty="0" err="1" smtClean="0"/>
              <a:t>dearnessii</a:t>
            </a:r>
            <a:r>
              <a:rPr lang="en-US" sz="2200" i="1" dirty="0" smtClean="0"/>
              <a:t>), </a:t>
            </a:r>
            <a:r>
              <a:rPr lang="en-US" sz="2200" i="1" dirty="0" err="1" smtClean="0"/>
              <a:t>Dothistroma</a:t>
            </a:r>
            <a:r>
              <a:rPr lang="en-US" sz="2200" i="1" dirty="0" smtClean="0"/>
              <a:t> </a:t>
            </a:r>
            <a:r>
              <a:rPr lang="en-US" sz="2200" i="1" dirty="0" err="1" smtClean="0"/>
              <a:t>septosporum</a:t>
            </a:r>
            <a:r>
              <a:rPr lang="en-US" sz="2200" i="1" dirty="0" smtClean="0"/>
              <a:t> (</a:t>
            </a:r>
            <a:r>
              <a:rPr lang="en-US" sz="2200" dirty="0" smtClean="0"/>
              <a:t>formerly</a:t>
            </a:r>
            <a:r>
              <a:rPr lang="en-US" sz="2200" i="1" dirty="0" smtClean="0"/>
              <a:t> </a:t>
            </a:r>
            <a:r>
              <a:rPr lang="en-US" sz="2200" i="1" dirty="0" err="1" smtClean="0"/>
              <a:t>Mycosphaerella</a:t>
            </a:r>
            <a:r>
              <a:rPr lang="en-US" sz="2200" i="1" dirty="0" smtClean="0"/>
              <a:t> </a:t>
            </a:r>
            <a:r>
              <a:rPr lang="en-US" sz="2200" i="1" dirty="0" err="1" smtClean="0"/>
              <a:t>pini</a:t>
            </a:r>
            <a:r>
              <a:rPr lang="en-US" sz="2200" i="1" dirty="0" smtClean="0"/>
              <a:t>) </a:t>
            </a:r>
            <a:r>
              <a:rPr lang="en-US" sz="2200" dirty="0" smtClean="0"/>
              <a:t>and</a:t>
            </a:r>
            <a:r>
              <a:rPr lang="en-US" sz="2200" i="1" dirty="0" smtClean="0"/>
              <a:t> </a:t>
            </a:r>
            <a:r>
              <a:rPr lang="en-US" sz="2200" i="1" dirty="0" err="1" smtClean="0"/>
              <a:t>Dothistroma</a:t>
            </a:r>
            <a:r>
              <a:rPr lang="en-US" sz="2200" i="1" dirty="0" smtClean="0"/>
              <a:t> </a:t>
            </a:r>
            <a:r>
              <a:rPr lang="en-US" sz="2200" i="1" dirty="0" err="1" smtClean="0"/>
              <a:t>pini</a:t>
            </a:r>
            <a:r>
              <a:rPr lang="en-US" sz="2200" i="1" dirty="0" smtClean="0"/>
              <a:t>;</a:t>
            </a:r>
          </a:p>
          <a:p>
            <a:pPr lvl="1"/>
            <a:r>
              <a:rPr lang="en-US" sz="2200" i="1" dirty="0" smtClean="0"/>
              <a:t>PM 7/48(2) </a:t>
            </a:r>
            <a:r>
              <a:rPr lang="en-US" sz="2200" i="1" dirty="0" err="1" smtClean="0"/>
              <a:t>Plenodomus</a:t>
            </a:r>
            <a:r>
              <a:rPr lang="en-US" sz="2200" i="1" dirty="0" smtClean="0"/>
              <a:t> </a:t>
            </a:r>
            <a:r>
              <a:rPr lang="en-US" sz="2200" i="1" dirty="0" err="1" smtClean="0"/>
              <a:t>tracheiphilus</a:t>
            </a:r>
            <a:r>
              <a:rPr lang="en-US" sz="2200" i="1" dirty="0" smtClean="0"/>
              <a:t>.</a:t>
            </a:r>
            <a:endParaRPr lang="en-US" sz="2200" i="1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34192" y="0"/>
            <a:ext cx="8064896" cy="1084982"/>
          </a:xfrm>
        </p:spPr>
        <p:txBody>
          <a:bodyPr/>
          <a:lstStyle/>
          <a:p>
            <a:r>
              <a:rPr lang="en-GB" sz="2800" dirty="0"/>
              <a:t>Diagnostics (series PM7):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2320" y="0"/>
            <a:ext cx="1368152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464475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251520" y="1340768"/>
            <a:ext cx="8075240" cy="697161"/>
          </a:xfrm>
        </p:spPr>
        <p:txBody>
          <a:bodyPr/>
          <a:lstStyle/>
          <a:p>
            <a:r>
              <a:rPr lang="en-GB" i="1" dirty="0" err="1"/>
              <a:t>Parthenium</a:t>
            </a:r>
            <a:r>
              <a:rPr lang="en-GB" i="1" dirty="0"/>
              <a:t> </a:t>
            </a:r>
            <a:r>
              <a:rPr lang="en-GB" i="1" dirty="0" err="1"/>
              <a:t>hysterophorus</a:t>
            </a:r>
            <a:endParaRPr lang="en-GB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0" y="116632"/>
            <a:ext cx="8604448" cy="1084982"/>
          </a:xfrm>
        </p:spPr>
        <p:txBody>
          <a:bodyPr/>
          <a:lstStyle/>
          <a:p>
            <a:r>
              <a:rPr lang="en-GB" sz="2800" dirty="0"/>
              <a:t>National Regulatory Control </a:t>
            </a:r>
            <a:r>
              <a:rPr lang="en-GB" sz="2800" dirty="0" smtClean="0"/>
              <a:t>System (series </a:t>
            </a:r>
            <a:r>
              <a:rPr lang="en-GB" sz="2800" dirty="0"/>
              <a:t>PM9)</a:t>
            </a:r>
          </a:p>
        </p:txBody>
      </p:sp>
      <p:sp>
        <p:nvSpPr>
          <p:cNvPr id="8" name="Rectangle 7"/>
          <p:cNvSpPr/>
          <p:nvPr/>
        </p:nvSpPr>
        <p:spPr>
          <a:xfrm>
            <a:off x="251520" y="3559099"/>
            <a:ext cx="8352928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200" dirty="0" smtClean="0">
                <a:solidFill>
                  <a:prstClr val="black"/>
                </a:solidFill>
                <a:latin typeface="+mn-lt"/>
              </a:rPr>
              <a:t>PM </a:t>
            </a:r>
            <a:r>
              <a:rPr lang="en-GB" sz="2200" dirty="0">
                <a:solidFill>
                  <a:prstClr val="black"/>
                </a:solidFill>
                <a:latin typeface="+mn-lt"/>
              </a:rPr>
              <a:t>3/1, PM 3/24, PM 3/3, PM 3/5, PM 3/6, PM 3/8, PM 3/9, PM 3/11, PM 3/12, PM 3/13, PM 3/14, PM 3/15, PM 3/16, PM 3/19, PM 3/20, PM 10/3, PM 10/5, PM 10/7, PM 10/11, PM </a:t>
            </a:r>
            <a:r>
              <a:rPr lang="en-GB" sz="2200" dirty="0" smtClean="0">
                <a:solidFill>
                  <a:prstClr val="black"/>
                </a:solidFill>
                <a:latin typeface="+mn-lt"/>
              </a:rPr>
              <a:t>10/12 </a:t>
            </a:r>
            <a:endParaRPr lang="en-GB" sz="2200" dirty="0">
              <a:solidFill>
                <a:prstClr val="black"/>
              </a:solidFill>
              <a:latin typeface="+mn-lt"/>
            </a:endParaRPr>
          </a:p>
        </p:txBody>
      </p:sp>
      <p:sp>
        <p:nvSpPr>
          <p:cNvPr id="9" name="Titre 2"/>
          <p:cNvSpPr txBox="1">
            <a:spLocks/>
          </p:cNvSpPr>
          <p:nvPr/>
        </p:nvSpPr>
        <p:spPr bwMode="auto">
          <a:xfrm>
            <a:off x="16381" y="1883631"/>
            <a:ext cx="8064896" cy="1084982"/>
          </a:xfrm>
          <a:prstGeom prst="rect">
            <a:avLst/>
          </a:prstGeom>
          <a:noFill/>
          <a:ln>
            <a:noFill/>
          </a:ln>
          <a:extLst/>
        </p:spPr>
        <p:txBody>
          <a:bodyPr vert="horz" wrap="square" lIns="180000" tIns="45720" rIns="18000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34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endParaRPr lang="en-GB" sz="2800" kern="0" dirty="0" smtClean="0">
              <a:solidFill>
                <a:prstClr val="black"/>
              </a:solidFill>
            </a:endParaRPr>
          </a:p>
          <a:p>
            <a:r>
              <a:rPr lang="en-GB" sz="2800" kern="0" dirty="0" smtClean="0">
                <a:solidFill>
                  <a:prstClr val="black"/>
                </a:solidFill>
              </a:rPr>
              <a:t>Methyl </a:t>
            </a:r>
            <a:r>
              <a:rPr lang="en-GB" sz="2800" kern="0" dirty="0">
                <a:solidFill>
                  <a:prstClr val="black"/>
                </a:solidFill>
              </a:rPr>
              <a:t>bromide </a:t>
            </a:r>
            <a:r>
              <a:rPr lang="en-GB" sz="2800" kern="0" dirty="0" smtClean="0">
                <a:solidFill>
                  <a:prstClr val="black"/>
                </a:solidFill>
              </a:rPr>
              <a:t>fumigation: withdrawal of PM 3 and </a:t>
            </a:r>
            <a:r>
              <a:rPr lang="en-GB" sz="2800" kern="0" dirty="0">
                <a:solidFill>
                  <a:prstClr val="black"/>
                </a:solidFill>
              </a:rPr>
              <a:t>PM </a:t>
            </a:r>
            <a:r>
              <a:rPr lang="en-GB" sz="2800" kern="0" dirty="0" smtClean="0">
                <a:solidFill>
                  <a:prstClr val="black"/>
                </a:solidFill>
              </a:rPr>
              <a:t>10 Standards </a:t>
            </a:r>
            <a:r>
              <a:rPr lang="en-GB" sz="2800" kern="0" dirty="0">
                <a:solidFill>
                  <a:prstClr val="black"/>
                </a:solidFill>
              </a:rPr>
              <a:t>dealing </a:t>
            </a:r>
            <a:r>
              <a:rPr lang="en-GB" sz="2800" kern="0" dirty="0" smtClean="0">
                <a:solidFill>
                  <a:prstClr val="black"/>
                </a:solidFill>
              </a:rPr>
              <a:t>with</a:t>
            </a:r>
            <a:endParaRPr lang="en-GB" sz="2800" kern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43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 txBox="1">
            <a:spLocks/>
          </p:cNvSpPr>
          <p:nvPr/>
        </p:nvSpPr>
        <p:spPr bwMode="auto">
          <a:xfrm>
            <a:off x="439550" y="2204864"/>
            <a:ext cx="8002588" cy="1828799"/>
          </a:xfrm>
          <a:prstGeom prst="rect">
            <a:avLst/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7500"/>
          </a:bodyPr>
          <a:lstStyle>
            <a:lvl1pPr marL="273050" indent="-273050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92D050"/>
              </a:buClr>
              <a:buSzPct val="150000"/>
              <a:buFont typeface="Arial" pitchFamily="34" charset="0"/>
              <a:buChar char="•"/>
              <a:defRPr sz="3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639763" indent="-273050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"/>
              <a:defRPr sz="3400">
                <a:solidFill>
                  <a:schemeClr val="tx2"/>
                </a:solidFill>
                <a:latin typeface="Calibri" pitchFamily="34" charset="0"/>
              </a:defRPr>
            </a:lvl2pPr>
            <a:lvl3pPr marL="914400" indent="-182563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307F93"/>
              </a:buClr>
              <a:buSzPct val="60000"/>
              <a:buFont typeface="Wingdings" pitchFamily="2" charset="2"/>
              <a:buChar char=""/>
              <a:defRPr sz="3400">
                <a:solidFill>
                  <a:schemeClr val="tx2"/>
                </a:solidFill>
                <a:latin typeface="Calibri" pitchFamily="34" charset="0"/>
              </a:defRPr>
            </a:lvl3pPr>
            <a:lvl4pPr marL="1187450" indent="-182563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AEC7D0"/>
              </a:buClr>
              <a:buSzPct val="60000"/>
              <a:buFont typeface="Wingdings" pitchFamily="2" charset="2"/>
              <a:buChar char=""/>
              <a:defRPr sz="3400">
                <a:solidFill>
                  <a:schemeClr val="tx2"/>
                </a:solidFill>
                <a:latin typeface="Calibri" pitchFamily="34" charset="0"/>
              </a:defRPr>
            </a:lvl4pPr>
            <a:lvl5pPr marL="1462088" indent="-182563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FED8AA"/>
              </a:buClr>
              <a:buSzPct val="68000"/>
              <a:buFont typeface="Wingdings 2" pitchFamily="18" charset="2"/>
              <a:buChar char=""/>
              <a:defRPr sz="3400">
                <a:solidFill>
                  <a:schemeClr val="tx2"/>
                </a:solidFill>
                <a:latin typeface="Calibri" pitchFamily="34" charset="0"/>
              </a:defRPr>
            </a:lvl5pPr>
            <a:lvl6pPr marL="457200" indent="-182563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FED8AA"/>
              </a:buClr>
              <a:buSzPct val="68000"/>
              <a:buFont typeface="Wingdings 2" pitchFamily="18" charset="2"/>
              <a:buChar char=""/>
              <a:defRPr sz="3400">
                <a:solidFill>
                  <a:schemeClr val="tx2"/>
                </a:solidFill>
                <a:latin typeface="Calibri" pitchFamily="34" charset="0"/>
              </a:defRPr>
            </a:lvl6pPr>
            <a:lvl7pPr marL="914400" indent="-182563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FED8AA"/>
              </a:buClr>
              <a:buSzPct val="68000"/>
              <a:buFont typeface="Wingdings 2" pitchFamily="18" charset="2"/>
              <a:buChar char=""/>
              <a:defRPr sz="3400">
                <a:solidFill>
                  <a:schemeClr val="tx2"/>
                </a:solidFill>
                <a:latin typeface="Calibri" pitchFamily="34" charset="0"/>
              </a:defRPr>
            </a:lvl7pPr>
            <a:lvl8pPr marL="1371600" indent="-182563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FED8AA"/>
              </a:buClr>
              <a:buSzPct val="68000"/>
              <a:buFont typeface="Wingdings 2" pitchFamily="18" charset="2"/>
              <a:buChar char=""/>
              <a:defRPr sz="3400">
                <a:solidFill>
                  <a:schemeClr val="tx2"/>
                </a:solidFill>
                <a:latin typeface="Calibri" pitchFamily="34" charset="0"/>
              </a:defRPr>
            </a:lvl8pPr>
            <a:lvl9pPr marL="1828800" indent="-182563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FED8AA"/>
              </a:buClr>
              <a:buSzPct val="68000"/>
              <a:buFont typeface="Wingdings 2" pitchFamily="18" charset="2"/>
              <a:buChar char=""/>
              <a:defRPr sz="34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sz="3600" kern="0" dirty="0" smtClean="0">
                <a:solidFill>
                  <a:prstClr val="black"/>
                </a:solidFill>
              </a:rPr>
              <a:t>Other issues considered by</a:t>
            </a:r>
          </a:p>
          <a:p>
            <a:pPr algn="ctr"/>
            <a:r>
              <a:rPr lang="en-US" sz="3600" kern="0" dirty="0" smtClean="0">
                <a:solidFill>
                  <a:prstClr val="black"/>
                </a:solidFill>
              </a:rPr>
              <a:t>Working Party and Council</a:t>
            </a:r>
            <a:endParaRPr lang="en-US" sz="3600" kern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7815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contenu 1"/>
          <p:cNvSpPr>
            <a:spLocks noGrp="1"/>
          </p:cNvSpPr>
          <p:nvPr>
            <p:ph idx="1"/>
          </p:nvPr>
        </p:nvSpPr>
        <p:spPr>
          <a:xfrm>
            <a:off x="179512" y="1363687"/>
            <a:ext cx="8640960" cy="4153545"/>
          </a:xfrm>
        </p:spPr>
        <p:txBody>
          <a:bodyPr/>
          <a:lstStyle/>
          <a:p>
            <a:r>
              <a:rPr lang="en-GB" sz="2200" dirty="0"/>
              <a:t>The Working Party discussed the maintenance and purpose of the Alert </a:t>
            </a:r>
            <a:r>
              <a:rPr lang="en-GB" sz="2200" dirty="0" smtClean="0"/>
              <a:t>List, and procedure for deleting a pest</a:t>
            </a:r>
          </a:p>
          <a:p>
            <a:r>
              <a:rPr lang="en-GB" sz="2200" dirty="0" smtClean="0"/>
              <a:t>A </a:t>
            </a:r>
            <a:r>
              <a:rPr lang="en-GB" sz="2200" dirty="0"/>
              <a:t>survey on </a:t>
            </a:r>
            <a:r>
              <a:rPr lang="en-GB" sz="2200" dirty="0" smtClean="0"/>
              <a:t>use </a:t>
            </a:r>
            <a:r>
              <a:rPr lang="en-GB" sz="2200" dirty="0"/>
              <a:t>of </a:t>
            </a:r>
            <a:r>
              <a:rPr lang="en-GB" sz="2200" dirty="0" smtClean="0"/>
              <a:t>the different PRA schemes is being organised</a:t>
            </a:r>
            <a:r>
              <a:rPr lang="en-GB" sz="2200" dirty="0"/>
              <a:t> </a:t>
            </a:r>
            <a:endParaRPr lang="en-GB" sz="2200" dirty="0" smtClean="0"/>
          </a:p>
          <a:p>
            <a:r>
              <a:rPr lang="en-GB" sz="2200" dirty="0" smtClean="0"/>
              <a:t>Dynamic databases </a:t>
            </a:r>
            <a:r>
              <a:rPr lang="en-GB" sz="2200" dirty="0"/>
              <a:t>on imports </a:t>
            </a:r>
            <a:r>
              <a:rPr lang="en-GB" sz="2200" dirty="0" smtClean="0"/>
              <a:t>are needed to identify </a:t>
            </a:r>
            <a:r>
              <a:rPr lang="en-GB" sz="2200" dirty="0"/>
              <a:t>emerging </a:t>
            </a:r>
            <a:r>
              <a:rPr lang="en-GB" sz="2200" dirty="0" smtClean="0"/>
              <a:t>trades - in the EU this will be achieved through the TRACES system.  EPPO encourages other member countries to develop an equivalent system.</a:t>
            </a:r>
          </a:p>
          <a:p>
            <a:r>
              <a:rPr lang="en-GB" sz="2200" dirty="0" smtClean="0"/>
              <a:t>We had difficulties determining </a:t>
            </a:r>
            <a:r>
              <a:rPr lang="en-GB" sz="2200" dirty="0"/>
              <a:t>the size of the buffer zones in the framework of the establishment of </a:t>
            </a:r>
            <a:r>
              <a:rPr lang="en-GB" sz="2200" dirty="0" smtClean="0"/>
              <a:t>pest </a:t>
            </a:r>
            <a:r>
              <a:rPr lang="en-GB" sz="2200" dirty="0"/>
              <a:t>free areas and </a:t>
            </a:r>
            <a:r>
              <a:rPr lang="en-GB" sz="2200" dirty="0" smtClean="0"/>
              <a:t>pest </a:t>
            </a:r>
            <a:r>
              <a:rPr lang="en-GB" sz="2200" dirty="0"/>
              <a:t>free place of </a:t>
            </a:r>
            <a:r>
              <a:rPr lang="en-GB" sz="2200" dirty="0" smtClean="0"/>
              <a:t>production for the  two newly recommended pests</a:t>
            </a:r>
          </a:p>
          <a:p>
            <a:r>
              <a:rPr lang="en-GB" sz="2200" dirty="0" smtClean="0"/>
              <a:t>This will need further consideration, e.g. at the EPPO / </a:t>
            </a:r>
            <a:r>
              <a:rPr lang="en-GB" sz="2200" dirty="0" err="1" smtClean="0"/>
              <a:t>EFSA</a:t>
            </a:r>
            <a:r>
              <a:rPr lang="en-GB" sz="2200" dirty="0" smtClean="0"/>
              <a:t> Colloquium on modelling in December 2016</a:t>
            </a:r>
            <a:endParaRPr lang="en-GB" sz="2200" dirty="0"/>
          </a:p>
          <a:p>
            <a:endParaRPr lang="en-GB" sz="2200" dirty="0"/>
          </a:p>
          <a:p>
            <a:endParaRPr lang="en-GB" sz="2200" dirty="0"/>
          </a:p>
          <a:p>
            <a:endParaRPr lang="en-GB" sz="2200" dirty="0"/>
          </a:p>
        </p:txBody>
      </p:sp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35496" y="-27384"/>
            <a:ext cx="8064896" cy="1084982"/>
          </a:xfrm>
        </p:spPr>
        <p:txBody>
          <a:bodyPr/>
          <a:lstStyle/>
          <a:p>
            <a:r>
              <a:rPr lang="en-GB" sz="2800" dirty="0"/>
              <a:t>EPPO Alert List and PRA activities</a:t>
            </a:r>
          </a:p>
        </p:txBody>
      </p:sp>
    </p:spTree>
    <p:extLst>
      <p:ext uri="{BB962C8B-B14F-4D97-AF65-F5344CB8AC3E}">
        <p14:creationId xmlns:p14="http://schemas.microsoft.com/office/powerpoint/2010/main" val="8316701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Regular problem for risk analysts and managers</a:t>
            </a:r>
          </a:p>
          <a:p>
            <a:r>
              <a:rPr lang="en-GB" dirty="0" smtClean="0"/>
              <a:t>Principle is clear that taxonomists do not change the meaning of regulations or recommendations!</a:t>
            </a:r>
          </a:p>
          <a:p>
            <a:r>
              <a:rPr lang="en-GB" dirty="0" smtClean="0"/>
              <a:t>EPPO Lists adjusted this year in response to changes of taxonomy in the genera </a:t>
            </a:r>
            <a:r>
              <a:rPr lang="en-GB" i="1" dirty="0" err="1" smtClean="0"/>
              <a:t>Leucinodes</a:t>
            </a:r>
            <a:r>
              <a:rPr lang="en-GB" dirty="0" smtClean="0"/>
              <a:t> and </a:t>
            </a:r>
            <a:r>
              <a:rPr lang="en-GB" i="1" dirty="0" err="1" smtClean="0"/>
              <a:t>Xanthomonas</a:t>
            </a:r>
            <a:endParaRPr lang="en-GB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Revisions of Taxonomy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3380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221294" y="1981160"/>
            <a:ext cx="8701412" cy="4873625"/>
          </a:xfrm>
        </p:spPr>
        <p:txBody>
          <a:bodyPr/>
          <a:lstStyle/>
          <a:p>
            <a:r>
              <a:rPr lang="en-GB" dirty="0" smtClean="0"/>
              <a:t>Focus </a:t>
            </a:r>
            <a:r>
              <a:rPr lang="en-GB" dirty="0"/>
              <a:t>on categorisation and terminology</a:t>
            </a:r>
          </a:p>
          <a:p>
            <a:r>
              <a:rPr lang="en-GB" dirty="0"/>
              <a:t>Risk matrix </a:t>
            </a:r>
            <a:r>
              <a:rPr lang="en-GB" dirty="0" smtClean="0"/>
              <a:t>based </a:t>
            </a:r>
            <a:r>
              <a:rPr lang="en-GB" dirty="0"/>
              <a:t>on expert judgement</a:t>
            </a:r>
          </a:p>
          <a:p>
            <a:r>
              <a:rPr lang="en-GB" dirty="0" smtClean="0"/>
              <a:t>Information </a:t>
            </a:r>
            <a:r>
              <a:rPr lang="en-GB" dirty="0"/>
              <a:t>gaps remain on volumes </a:t>
            </a:r>
            <a:r>
              <a:rPr lang="en-GB" dirty="0" smtClean="0"/>
              <a:t>actually being moved </a:t>
            </a:r>
            <a:r>
              <a:rPr lang="en-GB" dirty="0"/>
              <a:t>and degree of risk mitigation from industry </a:t>
            </a:r>
            <a:r>
              <a:rPr lang="en-GB" dirty="0" smtClean="0"/>
              <a:t>processes</a:t>
            </a:r>
            <a:endParaRPr lang="en-GB" dirty="0"/>
          </a:p>
          <a:p>
            <a:r>
              <a:rPr lang="en-GB" dirty="0" smtClean="0"/>
              <a:t>Study being published for use by risk assessors / managers</a:t>
            </a:r>
          </a:p>
          <a:p>
            <a:r>
              <a:rPr lang="en-GB" dirty="0" smtClean="0"/>
              <a:t>Comments and information to fill gaps would be welcome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8321614" cy="1084982"/>
          </a:xfrm>
        </p:spPr>
        <p:txBody>
          <a:bodyPr/>
          <a:lstStyle/>
          <a:p>
            <a:r>
              <a:rPr lang="en-US" dirty="0" smtClean="0"/>
              <a:t>Study on Wood Commodities </a:t>
            </a:r>
            <a:br>
              <a:rPr lang="en-US" dirty="0" smtClean="0"/>
            </a:br>
            <a:r>
              <a:rPr lang="en-US" dirty="0" smtClean="0"/>
              <a:t>(other than round wood, sawn wood and manufactured wood items)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5612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ce réservé du contenu 1"/>
          <p:cNvSpPr txBox="1">
            <a:spLocks/>
          </p:cNvSpPr>
          <p:nvPr/>
        </p:nvSpPr>
        <p:spPr bwMode="auto">
          <a:xfrm>
            <a:off x="251520" y="1137910"/>
            <a:ext cx="8640960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73050" indent="-273050" algn="l" rtl="0" eaLnBrk="0" fontAlgn="base" hangingPunct="0">
              <a:spcBef>
                <a:spcPts val="600"/>
              </a:spcBef>
              <a:spcAft>
                <a:spcPct val="0"/>
              </a:spcAft>
              <a:buClr>
                <a:srgbClr val="92D050"/>
              </a:buClr>
              <a:buSzPct val="150000"/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9763" indent="-2730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"/>
              <a:defRPr sz="2100">
                <a:solidFill>
                  <a:schemeClr val="tx1"/>
                </a:solidFill>
                <a:latin typeface="+mn-lt"/>
              </a:defRPr>
            </a:lvl2pPr>
            <a:lvl3pPr marL="91440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307F93"/>
              </a:buClr>
              <a:buSzPct val="60000"/>
              <a:buFont typeface="Wingdings" pitchFamily="2" charset="2"/>
              <a:buChar char=""/>
              <a:defRPr>
                <a:solidFill>
                  <a:schemeClr val="tx1"/>
                </a:solidFill>
                <a:latin typeface="+mn-lt"/>
              </a:defRPr>
            </a:lvl3pPr>
            <a:lvl4pPr marL="1187450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AEC7D0"/>
              </a:buClr>
              <a:buSzPct val="60000"/>
              <a:buFont typeface="Wingdings" pitchFamily="2" charset="2"/>
              <a:buChar char=""/>
              <a:defRPr>
                <a:solidFill>
                  <a:schemeClr val="tx1"/>
                </a:solidFill>
                <a:latin typeface="+mn-lt"/>
              </a:defRPr>
            </a:lvl4pPr>
            <a:lvl5pPr marL="1462088" indent="-1825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FED8AA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+mn-lt"/>
              </a:defRPr>
            </a:lvl5pPr>
            <a:lvl6pPr marL="1919288" indent="-182563" algn="l" rtl="0" fontAlgn="base">
              <a:spcBef>
                <a:spcPct val="20000"/>
              </a:spcBef>
              <a:spcAft>
                <a:spcPct val="0"/>
              </a:spcAft>
              <a:buClr>
                <a:srgbClr val="FED8AA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+mn-lt"/>
              </a:defRPr>
            </a:lvl6pPr>
            <a:lvl7pPr marL="2376488" indent="-182563" algn="l" rtl="0" fontAlgn="base">
              <a:spcBef>
                <a:spcPct val="20000"/>
              </a:spcBef>
              <a:spcAft>
                <a:spcPct val="0"/>
              </a:spcAft>
              <a:buClr>
                <a:srgbClr val="FED8AA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+mn-lt"/>
              </a:defRPr>
            </a:lvl7pPr>
            <a:lvl8pPr marL="2833688" indent="-182563" algn="l" rtl="0" fontAlgn="base">
              <a:spcBef>
                <a:spcPct val="20000"/>
              </a:spcBef>
              <a:spcAft>
                <a:spcPct val="0"/>
              </a:spcAft>
              <a:buClr>
                <a:srgbClr val="FED8AA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+mn-lt"/>
              </a:defRPr>
            </a:lvl8pPr>
            <a:lvl9pPr marL="3290888" indent="-182563" algn="l" rtl="0" fontAlgn="base">
              <a:spcBef>
                <a:spcPct val="20000"/>
              </a:spcBef>
              <a:spcAft>
                <a:spcPct val="0"/>
              </a:spcAft>
              <a:buClr>
                <a:srgbClr val="FED8AA"/>
              </a:buClr>
              <a:buSzPct val="68000"/>
              <a:buFont typeface="Wingdings 2" pitchFamily="18" charset="2"/>
              <a:buChar char="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GB" kern="0" dirty="0" err="1" smtClean="0"/>
              <a:t>Pospiviroids</a:t>
            </a:r>
            <a:r>
              <a:rPr lang="en-GB" i="1" kern="0" dirty="0" smtClean="0"/>
              <a:t>, </a:t>
            </a:r>
          </a:p>
          <a:p>
            <a:r>
              <a:rPr lang="en-GB" kern="0" dirty="0" smtClean="0"/>
              <a:t>Selected pests identified during the EPPO Study on pest risks associated with the import of tomato fruit </a:t>
            </a:r>
          </a:p>
          <a:p>
            <a:r>
              <a:rPr lang="en-GB" i="1" kern="0" dirty="0" err="1" smtClean="0"/>
              <a:t>Lycorma</a:t>
            </a:r>
            <a:r>
              <a:rPr lang="en-GB" i="1" kern="0" dirty="0" smtClean="0"/>
              <a:t> </a:t>
            </a:r>
            <a:r>
              <a:rPr lang="en-GB" i="1" kern="0" dirty="0" err="1" smtClean="0"/>
              <a:t>delicatula</a:t>
            </a:r>
            <a:r>
              <a:rPr lang="en-GB" i="1" kern="0" dirty="0" smtClean="0"/>
              <a:t> </a:t>
            </a:r>
          </a:p>
          <a:p>
            <a:r>
              <a:rPr lang="en-GB" i="1" kern="0" dirty="0" err="1" smtClean="0"/>
              <a:t>Meloidogyne</a:t>
            </a:r>
            <a:r>
              <a:rPr lang="en-GB" i="1" kern="0" dirty="0" smtClean="0"/>
              <a:t> </a:t>
            </a:r>
            <a:r>
              <a:rPr lang="en-GB" i="1" kern="0" dirty="0" err="1" smtClean="0"/>
              <a:t>mali</a:t>
            </a:r>
            <a:r>
              <a:rPr lang="en-GB" i="1" kern="0" dirty="0" smtClean="0"/>
              <a:t> </a:t>
            </a:r>
          </a:p>
          <a:p>
            <a:r>
              <a:rPr lang="en-GB" kern="0" dirty="0" smtClean="0"/>
              <a:t>Review the</a:t>
            </a:r>
            <a:r>
              <a:rPr lang="en-GB" i="1" kern="0" dirty="0" smtClean="0"/>
              <a:t> EFSA Opinion on soil and growing media </a:t>
            </a:r>
            <a:r>
              <a:rPr lang="en-GB" kern="0" dirty="0" smtClean="0"/>
              <a:t>to make recommendations for horizontal measures against </a:t>
            </a:r>
            <a:r>
              <a:rPr lang="en-GB" i="1" kern="0" dirty="0" err="1" smtClean="0"/>
              <a:t>Phytophthora</a:t>
            </a:r>
            <a:r>
              <a:rPr lang="en-GB" kern="0" dirty="0" smtClean="0"/>
              <a:t> and other soil borne species.</a:t>
            </a:r>
            <a:r>
              <a:rPr lang="en-GB" i="1" kern="0" dirty="0" smtClean="0"/>
              <a:t>  </a:t>
            </a:r>
            <a:endParaRPr lang="en-GB" kern="0" dirty="0" smtClean="0"/>
          </a:p>
        </p:txBody>
      </p:sp>
      <p:pic>
        <p:nvPicPr>
          <p:cNvPr id="5" name="Picture 2" descr="http://www.eppo.int/QUARANTINE/Alert_List/insects/pictures/Lycorma_delicatula0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653136"/>
            <a:ext cx="2667000" cy="1571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root gall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4653136"/>
            <a:ext cx="2952750" cy="1771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itle 2"/>
          <p:cNvSpPr>
            <a:spLocks noGrp="1"/>
          </p:cNvSpPr>
          <p:nvPr>
            <p:ph type="title"/>
          </p:nvPr>
        </p:nvSpPr>
        <p:spPr>
          <a:xfrm>
            <a:off x="251520" y="183778"/>
            <a:ext cx="8064896" cy="1084982"/>
          </a:xfrm>
        </p:spPr>
        <p:txBody>
          <a:bodyPr/>
          <a:lstStyle/>
          <a:p>
            <a:r>
              <a:rPr lang="en-GB" dirty="0" smtClean="0"/>
              <a:t>Priorities for PRA in 2015-2016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108450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 txBox="1">
            <a:spLocks/>
          </p:cNvSpPr>
          <p:nvPr/>
        </p:nvSpPr>
        <p:spPr bwMode="auto">
          <a:xfrm>
            <a:off x="439550" y="2204864"/>
            <a:ext cx="8002588" cy="1828799"/>
          </a:xfrm>
          <a:prstGeom prst="rect">
            <a:avLst/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7500"/>
          </a:bodyPr>
          <a:lstStyle>
            <a:lvl1pPr marL="273050" indent="-273050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92D050"/>
              </a:buClr>
              <a:buSzPct val="150000"/>
              <a:buFont typeface="Arial" pitchFamily="34" charset="0"/>
              <a:buChar char="•"/>
              <a:defRPr sz="3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639763" indent="-273050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"/>
              <a:defRPr sz="3400">
                <a:solidFill>
                  <a:schemeClr val="tx2"/>
                </a:solidFill>
                <a:latin typeface="Calibri" pitchFamily="34" charset="0"/>
              </a:defRPr>
            </a:lvl2pPr>
            <a:lvl3pPr marL="914400" indent="-182563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307F93"/>
              </a:buClr>
              <a:buSzPct val="60000"/>
              <a:buFont typeface="Wingdings" pitchFamily="2" charset="2"/>
              <a:buChar char=""/>
              <a:defRPr sz="3400">
                <a:solidFill>
                  <a:schemeClr val="tx2"/>
                </a:solidFill>
                <a:latin typeface="Calibri" pitchFamily="34" charset="0"/>
              </a:defRPr>
            </a:lvl3pPr>
            <a:lvl4pPr marL="1187450" indent="-182563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AEC7D0"/>
              </a:buClr>
              <a:buSzPct val="60000"/>
              <a:buFont typeface="Wingdings" pitchFamily="2" charset="2"/>
              <a:buChar char=""/>
              <a:defRPr sz="3400">
                <a:solidFill>
                  <a:schemeClr val="tx2"/>
                </a:solidFill>
                <a:latin typeface="Calibri" pitchFamily="34" charset="0"/>
              </a:defRPr>
            </a:lvl4pPr>
            <a:lvl5pPr marL="1462088" indent="-182563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FED8AA"/>
              </a:buClr>
              <a:buSzPct val="68000"/>
              <a:buFont typeface="Wingdings 2" pitchFamily="18" charset="2"/>
              <a:buChar char=""/>
              <a:defRPr sz="3400">
                <a:solidFill>
                  <a:schemeClr val="tx2"/>
                </a:solidFill>
                <a:latin typeface="Calibri" pitchFamily="34" charset="0"/>
              </a:defRPr>
            </a:lvl5pPr>
            <a:lvl6pPr marL="457200" indent="-182563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FED8AA"/>
              </a:buClr>
              <a:buSzPct val="68000"/>
              <a:buFont typeface="Wingdings 2" pitchFamily="18" charset="2"/>
              <a:buChar char=""/>
              <a:defRPr sz="3400">
                <a:solidFill>
                  <a:schemeClr val="tx2"/>
                </a:solidFill>
                <a:latin typeface="Calibri" pitchFamily="34" charset="0"/>
              </a:defRPr>
            </a:lvl6pPr>
            <a:lvl7pPr marL="914400" indent="-182563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FED8AA"/>
              </a:buClr>
              <a:buSzPct val="68000"/>
              <a:buFont typeface="Wingdings 2" pitchFamily="18" charset="2"/>
              <a:buChar char=""/>
              <a:defRPr sz="3400">
                <a:solidFill>
                  <a:schemeClr val="tx2"/>
                </a:solidFill>
                <a:latin typeface="Calibri" pitchFamily="34" charset="0"/>
              </a:defRPr>
            </a:lvl7pPr>
            <a:lvl8pPr marL="1371600" indent="-182563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FED8AA"/>
              </a:buClr>
              <a:buSzPct val="68000"/>
              <a:buFont typeface="Wingdings 2" pitchFamily="18" charset="2"/>
              <a:buChar char=""/>
              <a:defRPr sz="3400">
                <a:solidFill>
                  <a:schemeClr val="tx2"/>
                </a:solidFill>
                <a:latin typeface="Calibri" pitchFamily="34" charset="0"/>
              </a:defRPr>
            </a:lvl8pPr>
            <a:lvl9pPr marL="1828800" indent="-182563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FED8AA"/>
              </a:buClr>
              <a:buSzPct val="68000"/>
              <a:buFont typeface="Wingdings 2" pitchFamily="18" charset="2"/>
              <a:buChar char=""/>
              <a:defRPr sz="34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sz="3600" kern="0" dirty="0" smtClean="0">
                <a:solidFill>
                  <a:prstClr val="black"/>
                </a:solidFill>
              </a:rPr>
              <a:t>Other developments</a:t>
            </a:r>
            <a:endParaRPr lang="en-US" sz="3600" kern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7815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2194" y="1268760"/>
            <a:ext cx="8075240" cy="4873625"/>
          </a:xfrm>
        </p:spPr>
        <p:txBody>
          <a:bodyPr/>
          <a:lstStyle/>
          <a:p>
            <a:r>
              <a:rPr lang="en-GB" dirty="0" smtClean="0"/>
              <a:t>Standard on “Generic Elements for Contingency Plans”</a:t>
            </a:r>
          </a:p>
          <a:p>
            <a:r>
              <a:rPr lang="en-GB" dirty="0" smtClean="0"/>
              <a:t>Council Colloquium – Moscow, 2013</a:t>
            </a:r>
          </a:p>
          <a:p>
            <a:r>
              <a:rPr lang="en-GB" dirty="0" smtClean="0"/>
              <a:t>EPPO Inspectors Workshop – Kew, November 2014 on developing and exercising contingency plans</a:t>
            </a:r>
          </a:p>
          <a:p>
            <a:r>
              <a:rPr lang="en-GB" dirty="0" smtClean="0"/>
              <a:t>Encourage learning from others’ experience</a:t>
            </a:r>
          </a:p>
          <a:p>
            <a:r>
              <a:rPr lang="en-GB" dirty="0" smtClean="0"/>
              <a:t>Potential database of eradication expertise?</a:t>
            </a:r>
          </a:p>
          <a:p>
            <a:r>
              <a:rPr lang="en-GB" dirty="0" smtClean="0"/>
              <a:t>Development of </a:t>
            </a:r>
            <a:r>
              <a:rPr lang="en-GB" dirty="0" err="1" smtClean="0"/>
              <a:t>PM9</a:t>
            </a:r>
            <a:r>
              <a:rPr lang="en-GB" dirty="0" smtClean="0"/>
              <a:t> Standards (</a:t>
            </a:r>
            <a:r>
              <a:rPr lang="en-GB" i="1" dirty="0" err="1" smtClean="0"/>
              <a:t>Popillia</a:t>
            </a:r>
            <a:r>
              <a:rPr lang="en-GB" i="1" dirty="0" smtClean="0"/>
              <a:t> japonica</a:t>
            </a:r>
            <a:r>
              <a:rPr lang="en-GB" dirty="0" smtClean="0"/>
              <a:t> next)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Contingency Planning</a:t>
            </a:r>
            <a:endParaRPr lang="en-US" dirty="0"/>
          </a:p>
        </p:txBody>
      </p:sp>
      <p:sp>
        <p:nvSpPr>
          <p:cNvPr id="4" name="AutoShape 2" descr="data:image/jpeg;base64,/9j/4AAQSkZJRgABAQAAAQABAAD/2wCEAAkGBxQREhUUEhQWFBUXFhcWFxcYGBUUGBoVFhQXFhgYFRcYHCggGBolHBUUITEhJSkrLi4uFx8zODMsNygtLisBCgoKDg0OGhAQGywkICQsLCwsLCwuLCwsLCwsLCwsLCwsLCwsLCwvNCwsLCwsLC8sLCwsLCwsLCwsLCwsLCwsLP/AABEIAMIBAwMBIgACEQEDEQH/xAAbAAABBQEBAAAAAAAAAAAAAAAFAAEDBAYCB//EAEEQAAEDAgQEBAMFBQcDBQAAAAEAAhEDBAUSITEGQVFhEyJxgTKRoRRCscHRByNSkvAVFmJyguHxU6LiMzRUssL/xAAaAQADAQEBAQAAAAAAAAAAAAAAAQIDBAUG/8QALBEAAgIBAwMCBQQDAAAAAAAAAAECEQMSITEEQVETIjJhcZHwBUKB0SOh4f/aAAwDAQACEQMRAD8A9eBTyog5dArUyO1yUpTFAhFcp0kxDQlCdOgDmE8J0kANCeE6SAGhKE6SAGhKF0kgDmEoTpIA5hKF0kgZxCULpJMDmE0LpJAjiEoXSSAOITwnTIAcJwuU4QBICu2lRAroFICeUlHmSQMqtK7BULSpGlIZICnXIToEJJJOgBJJJ0AJOkkgBJJ4SQAySdJADJJ0kAMk4aE9BKrXt82lE6k7NG5Vhz8wE6Dp+qhTUm0uxo8bik33A1rixfOYZY5c1IMUI3Ejsq3ENxRYC+QHt2jn2PVYOpxnFUCPLzXnZX1UZ+x2j0MUcE4+6NHptPFKZiTE6aq4sUctVszou8Hxw0zlc/OJgA/EP1WnS9b6ianyR1HRqO8DZJKC1vG1B5T6jmPZTr0FJPdHBKLi6YyZdJkyRkydMUAMkkkgBwV0CuF0CgDuUlzKdICo0qRpUDCpmlKxkoTrkLpFgOnCZOgB0kydKwHTpk6LASSSSBjpJlWub+nTgOeATsJ1Q3StglbpFlULm+82SmJd15D1KGYrjRiKYhvN36IPcYu8MDaYhxHzPrzXDPqVLh0vPn6f2d+PpnHdq348fU0Fa4ZbguJz1Ov5Dog1zjz6xys0P0CHfY3v81V0D8fRGsMwYv5eGzr9536BYrPLJ7MK/pGrxQx+/K9wAMKqVHQCar/+0eqKngKj4Ls+tUgnMNIMbDstda2raYysAA/rdTLsw4FDdu2+5yZeoc9o7I8bZi1Sgzw30nh4EAwSDymVFY2lXKHxLiZ7tMr15+HUyZLec9pVe+wWnU1jK7q3RRPpqt49mXDqu0+DJYdjTXQ2t5H7CoNP5lrMMrVIPiFrm/dc3mO6yXEHD72NLiA5oE5hoQO4WfwTiirbuyg56c7HXTsnhnJOpqmPLFSX+N2vB68CkgVvxBQNPxPEDOrSear4bxhTrVxRa1wJBIJBAMdJ3XYtziao0iZOmQIZcrpclAh0gmSQB1KdcpIApsKmaVWplTsKgsnau1E0qQFAjpJMo69w1glxhAEydDbjFGtgDc7D3hW7S5FRocEWOiwnXKeUCHSTSgPFeOfZqcM1qu0aO50kqZzUFbLhBzelD47jjKJ8x8o3jcu5NWKr3JuarXZcubQD6qo1oY9rq4c4vOpGoDjMEj5rQXNs0mm8kNDJPTcQvF6nrm6S4Z7GDpIw37hGysWAA1CXEfd5KSvU8RwbTYC4bRs31KVhaPrgEnJT/wC536BaG0t2UxlYAB/W6vB0mXMk8uy8d2ZZuqhjdY93/pFLD8HDTmqHO/6D0CKJSlK9eEIwWmKpHmTnKbuTHTJJKiBJJJJgRXFEPaWu1BEH0K8o4u4OdRrUvspgVCRDtgd9/mvW0B4xozQzj4qThUH+k6/SUfUabXB5QzCbqjULnUHuezzTGZuiuV+MXV/Ddkax1N0gjQ9x+K0/HHENTJSo2589ZsyOYPILzGvZOpvLKjSx43B/EdUuDWDTfuR7tw3jrLynmZuNHDnKLrzj9ltjWaXVCIpuAAnnHRejJ2ZSST2EuSnTFFkjJJJkwHSTJJDKNMqdpVamVOwqRlhpXYKiauwUgJFnuJrmWgMOs6+3RHisxiO5BGhJ6jXfRTJ7FR5IXBzmBzhB0E9zpp/XJFOHnuaS3lP4fqh4qjI0HqdOYyn/AMgjOG04ZoIM+8IXI2FpSlcgoBxDiH2SbgyRlgt7Zht3VkpBy6uBTYXHYCV51cXLrm6Be0+XQdJ/4Kqu48+0u8Pw3gPc35DefZG8FpgvJdoIPzOy8v8AUctJQ/PB6PQ46uX55HxWi3IJ28Sf5Wz+arUKPikF8hggtHv95W8Xg+AwmAS959AQF3RpENJ5HUc1HSdOmozl2Sorqc7Vwj53LVHEjPk+FoU1liHmLs2gER0KD0fge4dxA6ALvBjlJnnqvSUmcDSNtSfIB6hdyhdlf535YgRp6hEpWtmdHSS5lPKYh0lzKaUAdKG7pB7HNOxBH0UsppQB4FjBr0q7XPDslJ2VjiCBDToAfZbjiK3pYhaUqzCGVo8p6kDVpWr4qwJt5QdTOjt2no4bLyZtlXoVBQrgtaCS3fKT1aQlKWxcUmzcfszxF5Y6jUny6iei3GZeY8LYxUpv1YXMHlD8pj3PNF7rjcNqZMgI6gyojktbhONPY26YoLhfENOtGsEowHLQzEkmJTSgB5TrhJFjB9JysMKEi8YyS9zWjuVdtrpj/hcD6GVNjCDSpAVXa5dsqA7FICpidy5hbl9+iG4rfU8rTVOXMQG9c3aEbuXgNkgkdhKy/EdfMHMZTeHNIcyoGEhrgZkabcj6qHOKdNlxhJ8Is2lMmq4R8LQCPUnX5AI7bud6LJ2WKupGXMeScu7T8LeW3qiDeL6Ydlcx4mI8pI10Caa8g4S8GoBXn3FuO13U6lGpbOpsJA8SQREn8Q0rT2fElCoQM+Rx5O8v+3IrJccY424tKga0tLKuSesB+o7S1NvYSi74Mlh1mGOq1M7iGyGOkQDqPM3uI16hb3Annw5dv+iwnD1IPEESHuyu/wAobP4kfJFqeJvoB1vUdJcYY/nBIBB76g+/ZeJ+or1ZOEeVX2/4ev0nsgnLh2WONbgEMzOewZAJZBIl5J+ioOpVGW/j212+qG/E1249Qr2OYcK1QUyTlhswSNgs7bPdS8eiCczWlo/xZXRB9QSu79PyOeBNnH1kYxzNL6m2wS9Na3zbZtffmPmjVG2JLQ3cb+iyXAtzNM03TLKkDsHa/jK3xvKVBvnOUdTzXZRytlq2tMpBnZWy5VLfEadQAse0g91MH6qyCeU8qLMnlFgdSmLwN1FUrBoJJAAWC4g4l8V4ZSMAEj1Q3QjfUrxjgSHCAY35qbMvOLcuyBjQQ4mSepHRG8MxmsamV4aGN0JO+nRGoDVlyEcQsADKsAljhv0OhUdxi5B8gHqVTu8QfUblcAQoeSIKSCuKMZ9nf91uUnQdl41XAJJbJOq9Mur59RhpmACI06LOjhykDOvzUvIgBODuzNa1s5p9vovVrHSm0TyCw9tastvMDAGuuqqWX7TKfjljxLNg4DmqjKwo9JJXJKzzOMLZxAzx6qyOIbcifGZ8wrsdBjMmWedxdbA/GEkh0eO3dd51cdB1KlwnG61B2amSPqqsve0ZocOWkFdM8usAct1yWy3i32N1/fWr4bRoHHc7/irT+MX0QBAdImYO6xLLuplDfK0TM7rt12XHzOk8vT0R6sqK9H5nqOD4u6rSzvOrhpGg1PJEG3jupWatqopUWmRAA7BWKWJgzt7OaV831EpZJOV92e5ixxjFKjQC8d1TU7s67b9AqNpUZUgF7W89TGsRCYVACRmBgnUHuuRvJGOrsaaIN0Exddm/ILirWaWkGmwju0f1zVEVO6d75CldRLyP0UefYpj7Laq4Nps8xdG4AE9vZBKuJm4vKAfl0cyMu0Tzn1XqD8HoHV1Jh9QD+KyuPYZb0rmmWUmseHMcCNBq6CCNu69bpurxPbS9VPcxy4pPvta2O8cxhtvXzOO+aPaFmKGItfUqVC2Z5dnS3X5j5KrxleeJXHQF/wD9o/JD8PqFjw4bggj5r2Ogg4dNFPk8rrGpZ2/oarhDGBRruL5yuAJjXX+iiXGGPCu8NaTlA2316j2WVsCXVi7ISI1AnmZ5LvEKgLszWkTy3W05/tOaa3NNgrKrqeanDgNN4PoiFC7uWHMZ0/xDZAcLxB1KmWt+8Zn2jZQi7qAOzEmRBlZyy18JMV5NI3jasx8GI2jdErvi+vTZmcxoB2K80q3MncJ7i9cYa4mOUbJwyTrdhQYvOIald7sz4aeQJhQsrhpDgRpt6rLXFY5iG7K1hPmdD3eXmm0+bEbrCcb8zXO2Egn1XFWoHPbFZ7WlxmDrGsIELNgM5yRyCtX7mMYx4zAjcmMu2kIWTai4wT5KGOYlWouhld59eiDu4juv+q5HqPDb6zM5ILniR5gIPKeyFYrgNSjBdliY0MqY9Rj1abVnRLpcsY3pdFOrxFdNJHiu+a5/vNdf9VynsMAq3T3+HEDqeytv4IuROjNP8SqXU4YvTKSTGukyy3jFtFGni1esHB7yWgagoc+s0GMnyJVy1olmcEa7e46KubQrVSVnOrjaoL4djgpgA02O/wAwk/NFaXGtNm1tSHz/AEWVpsIjRRVKXZFKzW3Rtf77U/8A49L+vZJYxtvpt9UyKiFyCH2jUH4hsP62CJNdSq5WmBqJKpXFjLZa0xHVQ4WHtdGSRzMxA9eaxdNWXw6YbvLcUnAUw1zSN5JPvyVxloMueoGsgT3I7DkqNSzcWyHlsnaZgeiKC0mlnc4NaBqd3EdzsFi2XRDRwm4uxlDnso7y8iNNolAMSw+nROSnWfUqzHkAy6HYwtJYXLHeXOXtGuTOYjuBv6LK41cGvW8OmAxoOUBvlknrC0xJ3XCJnK15ZHf0KtICahmJInUfIrvDq1R0zcNpx/E4ifqrN3Y0rYtptYK9YiXZpyt9lQrXFVpH7ukNYH7tq15RHAZq1gzUYjSPoXg/KUJ/vPcNcQ19R0HcFxBg7jspPEutvK30YwT22UR+1n77vw/AKVGHen9v6KuXZv8AP5Cdjxzc03A1GVKjRu0uc301A01QvEeI61d+Yl2/lnUgAyBIAmFxUsLg/ef7klcsw2uObvqmoYU7UV9hOWV7WzS0eBr6tlqxRcHa61I316InS/Z3cQ5z3sokDRoPiA+/zWSpUrlo0qVB2Bd+CnpX161wLa1Qx11HyKTb4Ul9h0uWjV0sEqWcy7O52z2xljoRuu6DXH46WUzoYjT0Ky39oXmfMXAuiOY0mYiYCu3WP3L6YbVpgR98E5o6ayspQb7jfFGidQbzDfouRSHQBDsHtrcjxTVqB2vlcM2UjoQrlLEGucGiTO2i55wkn7TNwl5OnWrD91p9k4s2fwCFZLiADlgHYrjOPVZe8hxkVzYU5+AfJL7DTH3G/JWDdJU6usQNecwE16j4F7iIWrP4UA4prgt8IQMpnvqt7Z2DXa1KrG9gQSsFxtQa2q/IcwEQV0YoZE7kXFSbV/mxmKFzUaCGvcPc7KepiBLYcXOI+EkzCo1A6JMx1SY2QNdTyXZpV2V6jqrO23T2OORzmk7wSFKcRuDp4lQ/6iUzLUvfk0B7ovhGHGm/NMiESUPCLWSdUm1/IOsGuy1MwO3Nc0xotJi7QWkxrELOsUp2cWSNMrncBRVVM8ecKCqtEbL4UdN2TrgJ1RVBulS07epVqjR/wj5qsMRYNIACIYaWVnQHa9FxybOhUWaVOW5consorijLS0kkfwzI+SMUsJaOequ22Bt5CSstRVGUphzQYbB7Qh1GzqNrCoAYkEyF6nbcLl3KETbwVmGsKlkaIcUeN3bH+OamR5a4AaAmI/JNf53FgbTeYM7EExyAXtDeDDyMD5KvS4Raaha6oBGvcnt0V+s/AtCfc8rqPdUAAov5A8i09TKunAn5M3iPJAnKSIMbhek3/DlKmwmrW8Ecoykkd+vyWNoYraUWPzsNapmOVzvgyzpoEa2+ClFGXbi2hHh1CW8uZ9EQtXPqU3OZSqucCBlAk95nb/YohTuqdXLUFMHzHytiRrHuNkeouZbszPJZnMZdiOYLo9PonrfgWkxAunZsuSoO5aQAehPI7LW4Nwcbil4zqz6Y1AiCDHY99N0Vp3JDH1Q4ADQiA5rp01BkHf6rvCuImCl4boa2CBlB09ipk2/hHFLuAcU4VqUaZqNeKonWfK766FZmtULhlyO17L0LGMSbVt3MpuzPLhLdvKdz8lTw3BGPMOc0Pgw10iQByO0qIzlW5coxvYxwf4YDRB5kLk3YGuvb19lq3WtuJDmefqNvfquqeE5yG06YJO4MAfVNutwRnW3uYbEDnrz6qdjxyDj6SVqW8LVBo1rJ58o9TCo4jgNSgwPeYBOzS1wHuFnqKewKY48g75JeI/mI9E5t4gy7XZT1bB42g894+hRZDlSuioHvnmZ9EfqcG0qzAXVXtJE6Nbz9d1l7qwrve3wyWnYgOjfnovWeFrYW1FrapNR8CSQCR2U5LaWl0EXaujw3GMMNI1KLQ52UwHERIQ3wnNY0ZTIO8L2z9peGU/s/j0WtZVJAnaZ6jqvHXX9yHZSyM2kxI9V2Y5NowlFLsR0rvKQfD1neFfqYsGAZW6xrIOi9X4OFqymGhjXPAEuc0Zi7shPEHEjaVVzQyk/q0tGnbZZPNvVGsMVo84oYwXNfmhxIjbb0VW0ecplaXFfAqg1aFINP36Y09ws9VLmvBayBygT9Vqnq4LhP0W7VkDbRxIMQOq5+wtBOd49tSirqrnRuk+2JMjTtAP1T9QwSjQLFuzo4/JJGBQd/EPokj1B7ACowxK2P7OLQOLnOaY9D0W7o8DZNjRZ/oQjiZz7IBrK2Y84AAHYALNy1bDSp2H7W0a8zkMN2nr1Rm0sm7gAd15hY4pXqNHiVMjP4QPM71VrFOInNbGZwHQaQPZTpKbPRr/G2UCGiHO+nugeLcUXQbNPI1vMgSQvOX405xBJ0/r6rWYPmqUzocpG6meqJUVFoOcPce5vJXgvG0CJ/3U+KXNO4k0tBEO5ebnIXi13cOZXcNQWuOmo0nRel8N0apAqkOLXAS2ND0KrIkkmyYbvYyeP4k5ryHSYOXXXbaOyHW+GAOzXQq5C3MBSiT1ku0AhazF21HVXtLGidPhIJEfUKLCMf8Og6k6k+o9jjle2IHVrs2nZGtpbFKN8kGF4ha0WuFGi9sgw8uDyNN5KDYRiVs+o/7a90OALXS4jfUQ3XRaT+2bW4a4utqkHQg+Gwba6TPyQupZWrG5KLYGXeoRUIPaUk+bTG14J8Rxi3p2r6VOqHy4FvxSWF0g6jos9RxQOcA0kHaNpnoZ+i6xHDzkyeG1zvuuE7Hvp8lscPsmfYpLaYdSiIA1ECZnY6/wDCrUoxBxbZPZtp0WNa9oLnES6JIPLXpBWjp4axzA1tSllcZnUlrvWJ9isVTxVgAJMLUMpU2Uw6owvc4SRtAj13WNb2PVaov4vwdbnJmrtol3lbr8TiNMpcd1Fc4bStGBr65LuoA8wGkzOhnusbjtb7S5jBU8tOMh8uYAH4TrrGyvYRc0Gue53nJ8pzHnz3H4KpK0KKp7sZ2M1hcCm2o7wyYaTEn1jl6FVeLMVhwZSAGkvI+8fRS0balRDjTirPmDKm4d/gIAIHYyg7OGbi7qyxraMnMQQ4QDvlBEEhEKi9ypPUtjizxosgk6jluQO7SNlfGLiq9z5kbmAAfbkh99wvXbWLGUDlAAD3TmceZaWaR6yqVe1uLbyuY+nmcBLmlgcOYzHQ+ytuL4IUfJvcArMa8GoDJHlnUTy15Fa+yYT6rz3DACwQ4k8x37K3/a9WiRDna8gZ+hWbhvbKjLajcY54T2eFWALY3OgB5a9V5PfPNBzqZLXQfI4Q7Q7ao5UxgVWmnXEtd8UOzH1hZ+pgYpPAc+WEy2BqW7jnuiLpuxSidcL40PtLQ476d5VfiBj7e8c5wLgTMRMg8u6t4ng9Kq8vFLKNILSQ+R6I8GMNFhe99V4gNBaCR/q0TfOpFQfYzjKs1RUNN9KnGugA/lIlXqeHiofIPL/Fs33KNV7usxvna4MjfIXx/myzCKUbYXNoDTAABlzdge4kSVKdBLdGSZYszEBwcQJhgc78VWe0HSD8h+q3NLCfCpOqMDQ57Q0co7/10WYxTDfDImo155xpCdmVUUQ5o0g/IJKs5uu/1CZGpEajZDFXVRnkzy12QfFrfO0uHxbyVxZ40zLDRlbyG59XHqrjsQohhlwEjn+S0sujzx+LlriNTB15f8KG8xk1YaBHYbk9+qt4haHM52jGkyOp7lXOEMLpF5eTmI5lW5xS1NAoO6TL3DPD+Yh9wYG4YP8A9H8lt6t6xjYaYAEAcoQz+1aQOXRD61TM/wAp0/rb9VEc17tCnBLuXaFnRe81n0xnOjSRy6wjrMcqNZ4dNo6TzWYuMTYNDH5ohgl42ZLtY0CNalyiUn2ZJxC9zfDfUdnqDYdOy4tKr2z+6yucJIIHz0QXjK9EsJPP6KgcfDzObUd0KNorhhrGuEalZviU6QpucDrJDHdDoDr7KjhfBN5TDXPFF+RwJbnJ09xzRnhPiCo/O2nVBgCKb5I01lp29leo31xUqHYF+mgg/KdQobktjWPFsCU+G7xtw94Zltz5g0vzOb1jlG+nooLik6X0m5mMqNOm5LtJPbTktniNxVpsLS+Kobofuvae3Ijqs1huKVQP3jKb3AD42HMB0kOHzU7sd0VMO4XZSLC8OeSQTmgRzBA33WlvKrXac+UzPaFSrXraxDsoY8Hdpfr2hxI+St3Fq927HaCQcrtD19E3Jomk+5nrPAa91VfAYGZvvjN2JaRqAY2Wzwrg6hTbkrNFTo6SI+SH8PCrQkfH0GVzfy3R+rjB50nzMbOP4BS1ZVvhGa4l4UoUMrqVWqD0Dg6ByMHcKXBK7oc1zi4kAidCRsdOoV66tXV6oOR7DEbOyn1kaITxBwddVDTdQeWGm+SWOIcGkQY019FNNuuxacVH5hdt0KcZiACQGzpLjsPVK7pOqyyo0PY7droIQu84UqVQBXaKuXUOc+o17SNnANOh7hXm4dd5Mprte3nMNfH+YNE+5S0fMFP5GHtn5H1GscIY4gajUAxA7hRcQ3RZAbOYjV3NaXE8FpU3sApM7umNf9JQnHMEYXB0u20ywG/Vap26IW1siwTAc1E3VRpe1v8ACefV3OFYo2lCPFfWaHHZrv3bW/5TJB94K7wjigW9RlJw/dHyulsDpKGcXcM1qVYut3sNF/nYKhc2OeVrjIP0Qo3KmDntYdqWLgA5mSoOjXQZ9CBKDYjd3FF7f3bwDzyyPohVPFru2M1aD2g7Ob5mH/U2Qp6PFRrDI+o5gnXQOBHc7rXQ0jLXbs2jb1zqYzTqN9RqrnBGI0wx7ZAhxEfoqFGyo3NAZKjmvA0InK7s5p/VCsGa+3qHNSgHQxvPUggLnSauzWU06QY4/wAUqsyMY4MYdQ78gsnaNJ+MucT95aXHq5qMa1oLjM/CdPogptyTBpkTz0b+GipS23M50nRx9mH8X4JK9TsBHxn5f7pJaURUQXhd6wyDHZoGnqVnMdtj44ex401JJ8o/UrRYDhFKoPjLjzjQBPxTZ29sGta0F7tdeQXSpe7YrTsijheGOrNzP2PM7n25BFWYSWthmg/FDqWK6ADkrtvixG5WU2zVRKFww03eb26KqbmXaH6o9itPx2eQenqspc2bqPxHU/RPHUueTHJGnYYoV27xJ7q3ZX4pkkjUiB2WeZViBKm+19P69FegjVuU72o65rHO6A0xHZaLAbK3ES0uEn195Wcp2tZ1Rz6YJ9B+a0lrbPp06fkyvJOZ3Y8u6qXg0jvuGsb4ntrdobTpQQI+EgfPmrH7P8XNc1apHlYIb3cdY+SAs4fa4uFeq5zSdARpO+61fD1g23twxoAlxdpznRQ0lEadsvY9eeZrvLqzZ2vPl3Wfq4gGuBMPg6jYEdCYXXFdxFRrOjQfY9kBdWZOoJEen5JRjsTJ+41VxjdMBpZRYx/MeZ2h3GhhRDiV+rhUgfwjQCOx2Pos4+qIgGZ5AnRD69zkM6RsRmg+p6qlBBqPScN4vcBLyHjrsY7HZHbDFm1g4g6yO51Eax6Lx23ui4AeWOwAd23RG0xF7DDHGmMsyJBMHZwkyUpQKi13PZmVxpz7/wDKVa8DXNkgT5dT8l5nT4qrARmLj1LGH5wrH96S8AVGhxBBBHlg+hU6ZIXtZ6Q29a7fTWNRBnshN9ftDtNdY0E6n8kBurltZrYqNb5g7cDblomxW8yNkaaa67/MKJOy4xSOeIsZbTaSZn+EAb8jtosKcbdVc4SQdwIABjcDvCr8UY03Mxrj8U8/zWcuLsjygwZDg7UxHotYQtBKVGsumsI8+sgFpBnfoAQUe4XuRdW7rKq85wC6i8gSI5azssVh+Ntkh7Wnq4EjXr29wrX2wlxc0ugbFoE+xH+yU4tESlW4aoNq03+G+q0AaOhha755i0/yqS5w61fq5rHmOgp/Von3QBtYu82YkdSST89VcvbcAjLVklocNDv0kbKNTI1/IMYTb/Zj5HhzDvTPmy+jp1CNW2I5yc5pu1iABmA9HESsLTLh8UkdW7qWniBZBAkTz/FGpthrPRBdBpGXKfXeFBXv6ZGV0A7xED+aAsrhuKuq1Wtf8I2do0fqpsahz8u7exP66qrLpVYQqYxRBIyt+ZP1TKhQtGBoEN/lJSU2g/gA8JuImNEG4sqE3Jkk68zKSS3j8bF+1EVodVfpbpJKJm0TR2p8iyfEjj4x1KSSjB8Qs/wgx51UhcddUkl2HIegYVpQZGnlZtpuiVvq7XXRqSS5nydHYsYturNl/wCkz0/NOklLgImc4v8A/cH/ACt/BAcxzb8k6SqPBlLkVwPI71CF3409ikkrXJJXtXeRnuPaUXt3EkSSdD+KZJU+5SJc5BMEjVLOZGp/ohJJS+AfJavHFugMa8tFDhlVxqGSTA5klJJTL4TSHIn0muq1AQCAJggETAXFzTBpagb9EkkilyZm5MO001Ri3aIbpzb+KSS0lwjP9zDmJ0w0nKA3XkAOXZc4q0CmyBHlSSXLLsW+GCcOeSDJJVpzjCSSl8nKXKI8zfRX2hMkp7m0Ss95ncpJJJkH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data:image/jpeg;base64,/9j/4AAQSkZJRgABAQAAAQABAAD/2wCEAAkGBxQREhUUEhQWFBUXFhcWFxcYGBUUGBoVFhQXFhgYFRcYHCggGBolHBUUITEhJSkrLi4uFx8zODMsNygtLisBCgoKDg0OGhAQGywkICQsLCwsLCwuLCwsLCwsLCwsLCwsLCwsLCwvNCwsLCwsLC8sLCwsLCwsLCwsLCwsLCwsLP/AABEIAMIBAwMBIgACEQEDEQH/xAAbAAABBQEBAAAAAAAAAAAAAAAFAAEDBAYCB//EAEEQAAEDAgQEBAMFBQcDBQAAAAEAAhEDBAUSITEGQVFhEyJxgTKRoRRCscHRByNSkvAVFmJyguHxU6LiMzRUssL/xAAaAQADAQEBAQAAAAAAAAAAAAAAAQIDBAUG/8QALBEAAgIBAwMCBQQDAAAAAAAAAAECEQMSITEEQVETIjJhcZHwBUKB0SOh4f/aAAwDAQACEQMRAD8A9eBTyog5dArUyO1yUpTFAhFcp0kxDQlCdOgDmE8J0kANCeE6SAGhKE6SAGhKF0kgDmEoTpIA5hKF0kgZxCULpJMDmE0LpJAjiEoXSSAOITwnTIAcJwuU4QBICu2lRAroFICeUlHmSQMqtK7BULSpGlIZICnXIToEJJJOgBJJJ0AJOkkgBJJ4SQAySdJADJJ0kAMk4aE9BKrXt82lE6k7NG5Vhz8wE6Dp+qhTUm0uxo8bik33A1rixfOYZY5c1IMUI3Ejsq3ENxRYC+QHt2jn2PVYOpxnFUCPLzXnZX1UZ+x2j0MUcE4+6NHptPFKZiTE6aq4sUctVszou8Hxw0zlc/OJgA/EP1WnS9b6ianyR1HRqO8DZJKC1vG1B5T6jmPZTr0FJPdHBKLi6YyZdJkyRkydMUAMkkkgBwV0CuF0CgDuUlzKdICo0qRpUDCpmlKxkoTrkLpFgOnCZOgB0kydKwHTpk6LASSSSBjpJlWub+nTgOeATsJ1Q3StglbpFlULm+82SmJd15D1KGYrjRiKYhvN36IPcYu8MDaYhxHzPrzXDPqVLh0vPn6f2d+PpnHdq348fU0Fa4ZbguJz1Ov5Dog1zjz6xys0P0CHfY3v81V0D8fRGsMwYv5eGzr9536BYrPLJ7MK/pGrxQx+/K9wAMKqVHQCar/+0eqKngKj4Ls+tUgnMNIMbDstda2raYysAA/rdTLsw4FDdu2+5yZeoc9o7I8bZi1Sgzw30nh4EAwSDymVFY2lXKHxLiZ7tMr15+HUyZLec9pVe+wWnU1jK7q3RRPpqt49mXDqu0+DJYdjTXQ2t5H7CoNP5lrMMrVIPiFrm/dc3mO6yXEHD72NLiA5oE5hoQO4WfwTiirbuyg56c7HXTsnhnJOpqmPLFSX+N2vB68CkgVvxBQNPxPEDOrSear4bxhTrVxRa1wJBIJBAMdJ3XYtziao0iZOmQIZcrpclAh0gmSQB1KdcpIApsKmaVWplTsKgsnau1E0qQFAjpJMo69w1glxhAEydDbjFGtgDc7D3hW7S5FRocEWOiwnXKeUCHSTSgPFeOfZqcM1qu0aO50kqZzUFbLhBzelD47jjKJ8x8o3jcu5NWKr3JuarXZcubQD6qo1oY9rq4c4vOpGoDjMEj5rQXNs0mm8kNDJPTcQvF6nrm6S4Z7GDpIw37hGysWAA1CXEfd5KSvU8RwbTYC4bRs31KVhaPrgEnJT/wC536BaG0t2UxlYAB/W6vB0mXMk8uy8d2ZZuqhjdY93/pFLD8HDTmqHO/6D0CKJSlK9eEIwWmKpHmTnKbuTHTJJKiBJJJJgRXFEPaWu1BEH0K8o4u4OdRrUvspgVCRDtgd9/mvW0B4xozQzj4qThUH+k6/SUfUabXB5QzCbqjULnUHuezzTGZuiuV+MXV/Ddkax1N0gjQ9x+K0/HHENTJSo2589ZsyOYPILzGvZOpvLKjSx43B/EdUuDWDTfuR7tw3jrLynmZuNHDnKLrzj9ltjWaXVCIpuAAnnHRejJ2ZSST2EuSnTFFkjJJJkwHSTJJDKNMqdpVamVOwqRlhpXYKiauwUgJFnuJrmWgMOs6+3RHisxiO5BGhJ6jXfRTJ7FR5IXBzmBzhB0E9zpp/XJFOHnuaS3lP4fqh4qjI0HqdOYyn/AMgjOG04ZoIM+8IXI2FpSlcgoBxDiH2SbgyRlgt7Zht3VkpBy6uBTYXHYCV51cXLrm6Be0+XQdJ/4Kqu48+0u8Pw3gPc35DefZG8FpgvJdoIPzOy8v8AUctJQ/PB6PQ46uX55HxWi3IJ28Sf5Wz+arUKPikF8hggtHv95W8Xg+AwmAS959AQF3RpENJ5HUc1HSdOmozl2Sorqc7Vwj53LVHEjPk+FoU1liHmLs2gER0KD0fge4dxA6ALvBjlJnnqvSUmcDSNtSfIB6hdyhdlf535YgRp6hEpWtmdHSS5lPKYh0lzKaUAdKG7pB7HNOxBH0UsppQB4FjBr0q7XPDslJ2VjiCBDToAfZbjiK3pYhaUqzCGVo8p6kDVpWr4qwJt5QdTOjt2no4bLyZtlXoVBQrgtaCS3fKT1aQlKWxcUmzcfszxF5Y6jUny6iei3GZeY8LYxUpv1YXMHlD8pj3PNF7rjcNqZMgI6gyojktbhONPY26YoLhfENOtGsEowHLQzEkmJTSgB5TrhJFjB9JysMKEi8YyS9zWjuVdtrpj/hcD6GVNjCDSpAVXa5dsqA7FICpidy5hbl9+iG4rfU8rTVOXMQG9c3aEbuXgNkgkdhKy/EdfMHMZTeHNIcyoGEhrgZkabcj6qHOKdNlxhJ8Is2lMmq4R8LQCPUnX5AI7bud6LJ2WKupGXMeScu7T8LeW3qiDeL6Ydlcx4mI8pI10Caa8g4S8GoBXn3FuO13U6lGpbOpsJA8SQREn8Q0rT2fElCoQM+Rx5O8v+3IrJccY424tKga0tLKuSesB+o7S1NvYSi74Mlh1mGOq1M7iGyGOkQDqPM3uI16hb3Annw5dv+iwnD1IPEESHuyu/wAobP4kfJFqeJvoB1vUdJcYY/nBIBB76g+/ZeJ+or1ZOEeVX2/4ev0nsgnLh2WONbgEMzOewZAJZBIl5J+ioOpVGW/j212+qG/E1249Qr2OYcK1QUyTlhswSNgs7bPdS8eiCczWlo/xZXRB9QSu79PyOeBNnH1kYxzNL6m2wS9Na3zbZtffmPmjVG2JLQ3cb+iyXAtzNM03TLKkDsHa/jK3xvKVBvnOUdTzXZRytlq2tMpBnZWy5VLfEadQAse0g91MH6qyCeU8qLMnlFgdSmLwN1FUrBoJJAAWC4g4l8V4ZSMAEj1Q3QjfUrxjgSHCAY35qbMvOLcuyBjQQ4mSepHRG8MxmsamV4aGN0JO+nRGoDVlyEcQsADKsAljhv0OhUdxi5B8gHqVTu8QfUblcAQoeSIKSCuKMZ9nf91uUnQdl41XAJJbJOq9Mur59RhpmACI06LOjhykDOvzUvIgBODuzNa1s5p9vovVrHSm0TyCw9tastvMDAGuuqqWX7TKfjljxLNg4DmqjKwo9JJXJKzzOMLZxAzx6qyOIbcifGZ8wrsdBjMmWedxdbA/GEkh0eO3dd51cdB1KlwnG61B2amSPqqsve0ZocOWkFdM8usAct1yWy3i32N1/fWr4bRoHHc7/irT+MX0QBAdImYO6xLLuplDfK0TM7rt12XHzOk8vT0R6sqK9H5nqOD4u6rSzvOrhpGg1PJEG3jupWatqopUWmRAA7BWKWJgzt7OaV831EpZJOV92e5ixxjFKjQC8d1TU7s67b9AqNpUZUgF7W89TGsRCYVACRmBgnUHuuRvJGOrsaaIN0Exddm/ILirWaWkGmwju0f1zVEVO6d75CldRLyP0UefYpj7Laq4Nps8xdG4AE9vZBKuJm4vKAfl0cyMu0Tzn1XqD8HoHV1Jh9QD+KyuPYZb0rmmWUmseHMcCNBq6CCNu69bpurxPbS9VPcxy4pPvta2O8cxhtvXzOO+aPaFmKGItfUqVC2Z5dnS3X5j5KrxleeJXHQF/wD9o/JD8PqFjw4bggj5r2Ogg4dNFPk8rrGpZ2/oarhDGBRruL5yuAJjXX+iiXGGPCu8NaTlA2316j2WVsCXVi7ISI1AnmZ5LvEKgLszWkTy3W05/tOaa3NNgrKrqeanDgNN4PoiFC7uWHMZ0/xDZAcLxB1KmWt+8Zn2jZQi7qAOzEmRBlZyy18JMV5NI3jasx8GI2jdErvi+vTZmcxoB2K80q3MncJ7i9cYa4mOUbJwyTrdhQYvOIald7sz4aeQJhQsrhpDgRpt6rLXFY5iG7K1hPmdD3eXmm0+bEbrCcb8zXO2Egn1XFWoHPbFZ7WlxmDrGsIELNgM5yRyCtX7mMYx4zAjcmMu2kIWTai4wT5KGOYlWouhld59eiDu4juv+q5HqPDb6zM5ILniR5gIPKeyFYrgNSjBdliY0MqY9Rj1abVnRLpcsY3pdFOrxFdNJHiu+a5/vNdf9VynsMAq3T3+HEDqeytv4IuROjNP8SqXU4YvTKSTGukyy3jFtFGni1esHB7yWgagoc+s0GMnyJVy1olmcEa7e46KubQrVSVnOrjaoL4djgpgA02O/wAwk/NFaXGtNm1tSHz/AEWVpsIjRRVKXZFKzW3Rtf77U/8A49L+vZJYxtvpt9UyKiFyCH2jUH4hsP62CJNdSq5WmBqJKpXFjLZa0xHVQ4WHtdGSRzMxA9eaxdNWXw6YbvLcUnAUw1zSN5JPvyVxloMueoGsgT3I7DkqNSzcWyHlsnaZgeiKC0mlnc4NaBqd3EdzsFi2XRDRwm4uxlDnso7y8iNNolAMSw+nROSnWfUqzHkAy6HYwtJYXLHeXOXtGuTOYjuBv6LK41cGvW8OmAxoOUBvlknrC0xJ3XCJnK15ZHf0KtICahmJInUfIrvDq1R0zcNpx/E4ifqrN3Y0rYtptYK9YiXZpyt9lQrXFVpH7ukNYH7tq15RHAZq1gzUYjSPoXg/KUJ/vPcNcQ19R0HcFxBg7jspPEutvK30YwT22UR+1n77vw/AKVGHen9v6KuXZv8AP5Cdjxzc03A1GVKjRu0uc301A01QvEeI61d+Yl2/lnUgAyBIAmFxUsLg/ef7klcsw2uObvqmoYU7UV9hOWV7WzS0eBr6tlqxRcHa61I316InS/Z3cQ5z3sokDRoPiA+/zWSpUrlo0qVB2Bd+CnpX161wLa1Qx11HyKTb4Ul9h0uWjV0sEqWcy7O52z2xljoRuu6DXH46WUzoYjT0Ky39oXmfMXAuiOY0mYiYCu3WP3L6YbVpgR98E5o6ayspQb7jfFGidQbzDfouRSHQBDsHtrcjxTVqB2vlcM2UjoQrlLEGucGiTO2i55wkn7TNwl5OnWrD91p9k4s2fwCFZLiADlgHYrjOPVZe8hxkVzYU5+AfJL7DTH3G/JWDdJU6usQNecwE16j4F7iIWrP4UA4prgt8IQMpnvqt7Z2DXa1KrG9gQSsFxtQa2q/IcwEQV0YoZE7kXFSbV/mxmKFzUaCGvcPc7KepiBLYcXOI+EkzCo1A6JMx1SY2QNdTyXZpV2V6jqrO23T2OORzmk7wSFKcRuDp4lQ/6iUzLUvfk0B7ovhGHGm/NMiESUPCLWSdUm1/IOsGuy1MwO3Nc0xotJi7QWkxrELOsUp2cWSNMrncBRVVM8ecKCqtEbL4UdN2TrgJ1RVBulS07epVqjR/wj5qsMRYNIACIYaWVnQHa9FxybOhUWaVOW5consorijLS0kkfwzI+SMUsJaOequ22Bt5CSstRVGUphzQYbB7Qh1GzqNrCoAYkEyF6nbcLl3KETbwVmGsKlkaIcUeN3bH+OamR5a4AaAmI/JNf53FgbTeYM7EExyAXtDeDDyMD5KvS4Raaha6oBGvcnt0V+s/AtCfc8rqPdUAAov5A8i09TKunAn5M3iPJAnKSIMbhek3/DlKmwmrW8Ecoykkd+vyWNoYraUWPzsNapmOVzvgyzpoEa2+ClFGXbi2hHh1CW8uZ9EQtXPqU3OZSqucCBlAk95nb/YohTuqdXLUFMHzHytiRrHuNkeouZbszPJZnMZdiOYLo9PonrfgWkxAunZsuSoO5aQAehPI7LW4Nwcbil4zqz6Y1AiCDHY99N0Vp3JDH1Q4ADQiA5rp01BkHf6rvCuImCl4boa2CBlB09ipk2/hHFLuAcU4VqUaZqNeKonWfK766FZmtULhlyO17L0LGMSbVt3MpuzPLhLdvKdz8lTw3BGPMOc0Pgw10iQByO0qIzlW5coxvYxwf4YDRB5kLk3YGuvb19lq3WtuJDmefqNvfquqeE5yG06YJO4MAfVNutwRnW3uYbEDnrz6qdjxyDj6SVqW8LVBo1rJ58o9TCo4jgNSgwPeYBOzS1wHuFnqKewKY48g75JeI/mI9E5t4gy7XZT1bB42g894+hRZDlSuioHvnmZ9EfqcG0qzAXVXtJE6Nbz9d1l7qwrve3wyWnYgOjfnovWeFrYW1FrapNR8CSQCR2U5LaWl0EXaujw3GMMNI1KLQ52UwHERIQ3wnNY0ZTIO8L2z9peGU/s/j0WtZVJAnaZ6jqvHXX9yHZSyM2kxI9V2Y5NowlFLsR0rvKQfD1neFfqYsGAZW6xrIOi9X4OFqymGhjXPAEuc0Zi7shPEHEjaVVzQyk/q0tGnbZZPNvVGsMVo84oYwXNfmhxIjbb0VW0ecplaXFfAqg1aFINP36Y09ws9VLmvBayBygT9Vqnq4LhP0W7VkDbRxIMQOq5+wtBOd49tSirqrnRuk+2JMjTtAP1T9QwSjQLFuzo4/JJGBQd/EPokj1B7ACowxK2P7OLQOLnOaY9D0W7o8DZNjRZ/oQjiZz7IBrK2Y84AAHYALNy1bDSp2H7W0a8zkMN2nr1Rm0sm7gAd15hY4pXqNHiVMjP4QPM71VrFOInNbGZwHQaQPZTpKbPRr/G2UCGiHO+nugeLcUXQbNPI1vMgSQvOX405xBJ0/r6rWYPmqUzocpG6meqJUVFoOcPce5vJXgvG0CJ/3U+KXNO4k0tBEO5ebnIXi13cOZXcNQWuOmo0nRel8N0apAqkOLXAS2ND0KrIkkmyYbvYyeP4k5ryHSYOXXXbaOyHW+GAOzXQq5C3MBSiT1ku0AhazF21HVXtLGidPhIJEfUKLCMf8Og6k6k+o9jjle2IHVrs2nZGtpbFKN8kGF4ha0WuFGi9sgw8uDyNN5KDYRiVs+o/7a90OALXS4jfUQ3XRaT+2bW4a4utqkHQg+Gwba6TPyQupZWrG5KLYGXeoRUIPaUk+bTG14J8Rxi3p2r6VOqHy4FvxSWF0g6jos9RxQOcA0kHaNpnoZ+i6xHDzkyeG1zvuuE7Hvp8lscPsmfYpLaYdSiIA1ECZnY6/wDCrUoxBxbZPZtp0WNa9oLnES6JIPLXpBWjp4axzA1tSllcZnUlrvWJ9isVTxVgAJMLUMpU2Uw6owvc4SRtAj13WNb2PVaov4vwdbnJmrtol3lbr8TiNMpcd1Fc4bStGBr65LuoA8wGkzOhnusbjtb7S5jBU8tOMh8uYAH4TrrGyvYRc0Gue53nJ8pzHnz3H4KpK0KKp7sZ2M1hcCm2o7wyYaTEn1jl6FVeLMVhwZSAGkvI+8fRS0balRDjTirPmDKm4d/gIAIHYyg7OGbi7qyxraMnMQQ4QDvlBEEhEKi9ypPUtjizxosgk6jluQO7SNlfGLiq9z5kbmAAfbkh99wvXbWLGUDlAAD3TmceZaWaR6yqVe1uLbyuY+nmcBLmlgcOYzHQ+ytuL4IUfJvcArMa8GoDJHlnUTy15Fa+yYT6rz3DACwQ4k8x37K3/a9WiRDna8gZ+hWbhvbKjLajcY54T2eFWALY3OgB5a9V5PfPNBzqZLXQfI4Q7Q7ao5UxgVWmnXEtd8UOzH1hZ+pgYpPAc+WEy2BqW7jnuiLpuxSidcL40PtLQ476d5VfiBj7e8c5wLgTMRMg8u6t4ng9Kq8vFLKNILSQ+R6I8GMNFhe99V4gNBaCR/q0TfOpFQfYzjKs1RUNN9KnGugA/lIlXqeHiofIPL/Fs33KNV7usxvna4MjfIXx/myzCKUbYXNoDTAABlzdge4kSVKdBLdGSZYszEBwcQJhgc78VWe0HSD8h+q3NLCfCpOqMDQ57Q0co7/10WYxTDfDImo155xpCdmVUUQ5o0g/IJKs5uu/1CZGpEajZDFXVRnkzy12QfFrfO0uHxbyVxZ40zLDRlbyG59XHqrjsQohhlwEjn+S0sujzx+LlriNTB15f8KG8xk1YaBHYbk9+qt4haHM52jGkyOp7lXOEMLpF5eTmI5lW5xS1NAoO6TL3DPD+Yh9wYG4YP8A9H8lt6t6xjYaYAEAcoQz+1aQOXRD61TM/wAp0/rb9VEc17tCnBLuXaFnRe81n0xnOjSRy6wjrMcqNZ4dNo6TzWYuMTYNDH5ohgl42ZLtY0CNalyiUn2ZJxC9zfDfUdnqDYdOy4tKr2z+6yucJIIHz0QXjK9EsJPP6KgcfDzObUd0KNorhhrGuEalZviU6QpucDrJDHdDoDr7KjhfBN5TDXPFF+RwJbnJ09xzRnhPiCo/O2nVBgCKb5I01lp29leo31xUqHYF+mgg/KdQobktjWPFsCU+G7xtw94Zltz5g0vzOb1jlG+nooLik6X0m5mMqNOm5LtJPbTktniNxVpsLS+Kobofuvae3Ijqs1huKVQP3jKb3AD42HMB0kOHzU7sd0VMO4XZSLC8OeSQTmgRzBA33WlvKrXac+UzPaFSrXraxDsoY8Hdpfr2hxI+St3Fq927HaCQcrtD19E3Jomk+5nrPAa91VfAYGZvvjN2JaRqAY2Wzwrg6hTbkrNFTo6SI+SH8PCrQkfH0GVzfy3R+rjB50nzMbOP4BS1ZVvhGa4l4UoUMrqVWqD0Dg6ByMHcKXBK7oc1zi4kAidCRsdOoV66tXV6oOR7DEbOyn1kaITxBwddVDTdQeWGm+SWOIcGkQY019FNNuuxacVH5hdt0KcZiACQGzpLjsPVK7pOqyyo0PY7droIQu84UqVQBXaKuXUOc+o17SNnANOh7hXm4dd5Mprte3nMNfH+YNE+5S0fMFP5GHtn5H1GscIY4gajUAxA7hRcQ3RZAbOYjV3NaXE8FpU3sApM7umNf9JQnHMEYXB0u20ywG/Vap26IW1siwTAc1E3VRpe1v8ACefV3OFYo2lCPFfWaHHZrv3bW/5TJB94K7wjigW9RlJw/dHyulsDpKGcXcM1qVYut3sNF/nYKhc2OeVrjIP0Qo3KmDntYdqWLgA5mSoOjXQZ9CBKDYjd3FF7f3bwDzyyPohVPFru2M1aD2g7Ob5mH/U2Qp6PFRrDI+o5gnXQOBHc7rXQ0jLXbs2jb1zqYzTqN9RqrnBGI0wx7ZAhxEfoqFGyo3NAZKjmvA0InK7s5p/VCsGa+3qHNSgHQxvPUggLnSauzWU06QY4/wAUqsyMY4MYdQ78gsnaNJ+MucT95aXHq5qMa1oLjM/CdPogptyTBpkTz0b+GipS23M50nRx9mH8X4JK9TsBHxn5f7pJaURUQXhd6wyDHZoGnqVnMdtj44ex401JJ8o/UrRYDhFKoPjLjzjQBPxTZ29sGta0F7tdeQXSpe7YrTsijheGOrNzP2PM7n25BFWYSWthmg/FDqWK6ADkrtvixG5WU2zVRKFww03eb26KqbmXaH6o9itPx2eQenqspc2bqPxHU/RPHUueTHJGnYYoV27xJ7q3ZX4pkkjUiB2WeZViBKm+19P69FegjVuU72o65rHO6A0xHZaLAbK3ES0uEn195Wcp2tZ1Rz6YJ9B+a0lrbPp06fkyvJOZ3Y8u6qXg0jvuGsb4ntrdobTpQQI+EgfPmrH7P8XNc1apHlYIb3cdY+SAs4fa4uFeq5zSdARpO+61fD1g23twxoAlxdpznRQ0lEadsvY9eeZrvLqzZ2vPl3Wfq4gGuBMPg6jYEdCYXXFdxFRrOjQfY9kBdWZOoJEen5JRjsTJ+41VxjdMBpZRYx/MeZ2h3GhhRDiV+rhUgfwjQCOx2Pos4+qIgGZ5AnRD69zkM6RsRmg+p6qlBBqPScN4vcBLyHjrsY7HZHbDFm1g4g6yO51Eax6Lx23ui4AeWOwAd23RG0xF7DDHGmMsyJBMHZwkyUpQKi13PZmVxpz7/wDKVa8DXNkgT5dT8l5nT4qrARmLj1LGH5wrH96S8AVGhxBBBHlg+hU6ZIXtZ6Q29a7fTWNRBnshN9ftDtNdY0E6n8kBurltZrYqNb5g7cDblomxW8yNkaaa67/MKJOy4xSOeIsZbTaSZn+EAb8jtosKcbdVc4SQdwIABjcDvCr8UY03Mxrj8U8/zWcuLsjygwZDg7UxHotYQtBKVGsumsI8+sgFpBnfoAQUe4XuRdW7rKq85wC6i8gSI5azssVh+Ntkh7Wnq4EjXr29wrX2wlxc0ugbFoE+xH+yU4tESlW4aoNq03+G+q0AaOhha755i0/yqS5w61fq5rHmOgp/Von3QBtYu82YkdSST89VcvbcAjLVklocNDv0kbKNTI1/IMYTb/Zj5HhzDvTPmy+jp1CNW2I5yc5pu1iABmA9HESsLTLh8UkdW7qWniBZBAkTz/FGpthrPRBdBpGXKfXeFBXv6ZGV0A7xED+aAsrhuKuq1Wtf8I2do0fqpsahz8u7exP66qrLpVYQqYxRBIyt+ZP1TKhQtGBoEN/lJSU2g/gA8JuImNEG4sqE3Jkk68zKSS3j8bF+1EVodVfpbpJKJm0TR2p8iyfEjj4x1KSSjB8Qs/wgx51UhcddUkl2HIegYVpQZGnlZtpuiVvq7XXRqSS5nydHYsYturNl/wCkz0/NOklLgImc4v8A/cH/ACt/BAcxzb8k6SqPBlLkVwPI71CF3409ikkrXJJXtXeRnuPaUXt3EkSSdD+KZJU+5SJc5BMEjVLOZGp/ohJJS+AfJavHFugMa8tFDhlVxqGSTA5klJJTL4TSHIn0muq1AQCAJggETAXFzTBpagb9EkkilyZm5MO001Ri3aIbpzb+KSS0lwjP9zDmJ0w0nKA3XkAOXZc4q0CmyBHlSSXLLsW+GCcOeSDJJVpzjCSSl8nKXKI8zfRX2hMkp7m0Ss95ncpJJJkH/9k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AutoShape 6" descr="data:image/jpeg;base64,/9j/4AAQSkZJRgABAQAAAQABAAD/2wCEAAkGBxQREhUUEhQWFBUXFhcWFxcYGBUUGBoVFhQXFhgYFRcYHCggGBolHBUUITEhJSkrLi4uFx8zODMsNygtLisBCgoKDg0OGhAQGywkICQsLCwsLCwuLCwsLCwsLCwsLCwsLCwsLCwvNCwsLCwsLC8sLCwsLCwsLCwsLCwsLCwsLP/AABEIAMIBAwMBIgACEQEDEQH/xAAbAAABBQEBAAAAAAAAAAAAAAAFAAEDBAYCB//EAEEQAAEDAgQEBAMFBQcDBQAAAAEAAhEDBAUSITEGQVFhEyJxgTKRoRRCscHRByNSkvAVFmJyguHxU6LiMzRUssL/xAAaAQADAQEBAQAAAAAAAAAAAAAAAQIDBAUG/8QALBEAAgIBAwMCBQQDAAAAAAAAAAECEQMSITEEQVETIjJhcZHwBUKB0SOh4f/aAAwDAQACEQMRAD8A9eBTyog5dArUyO1yUpTFAhFcp0kxDQlCdOgDmE8J0kANCeE6SAGhKE6SAGhKF0kgDmEoTpIA5hKF0kgZxCULpJMDmE0LpJAjiEoXSSAOITwnTIAcJwuU4QBICu2lRAroFICeUlHmSQMqtK7BULSpGlIZICnXIToEJJJOgBJJJ0AJOkkgBJJ4SQAySdJADJJ0kAMk4aE9BKrXt82lE6k7NG5Vhz8wE6Dp+qhTUm0uxo8bik33A1rixfOYZY5c1IMUI3Ejsq3ENxRYC+QHt2jn2PVYOpxnFUCPLzXnZX1UZ+x2j0MUcE4+6NHptPFKZiTE6aq4sUctVszou8Hxw0zlc/OJgA/EP1WnS9b6ianyR1HRqO8DZJKC1vG1B5T6jmPZTr0FJPdHBKLi6YyZdJkyRkydMUAMkkkgBwV0CuF0CgDuUlzKdICo0qRpUDCpmlKxkoTrkLpFgOnCZOgB0kydKwHTpk6LASSSSBjpJlWub+nTgOeATsJ1Q3StglbpFlULm+82SmJd15D1KGYrjRiKYhvN36IPcYu8MDaYhxHzPrzXDPqVLh0vPn6f2d+PpnHdq348fU0Fa4ZbguJz1Ov5Dog1zjz6xys0P0CHfY3v81V0D8fRGsMwYv5eGzr9536BYrPLJ7MK/pGrxQx+/K9wAMKqVHQCar/+0eqKngKj4Ls+tUgnMNIMbDstda2raYysAA/rdTLsw4FDdu2+5yZeoc9o7I8bZi1Sgzw30nh4EAwSDymVFY2lXKHxLiZ7tMr15+HUyZLec9pVe+wWnU1jK7q3RRPpqt49mXDqu0+DJYdjTXQ2t5H7CoNP5lrMMrVIPiFrm/dc3mO6yXEHD72NLiA5oE5hoQO4WfwTiirbuyg56c7HXTsnhnJOpqmPLFSX+N2vB68CkgVvxBQNPxPEDOrSear4bxhTrVxRa1wJBIJBAMdJ3XYtziao0iZOmQIZcrpclAh0gmSQB1KdcpIApsKmaVWplTsKgsnau1E0qQFAjpJMo69w1glxhAEydDbjFGtgDc7D3hW7S5FRocEWOiwnXKeUCHSTSgPFeOfZqcM1qu0aO50kqZzUFbLhBzelD47jjKJ8x8o3jcu5NWKr3JuarXZcubQD6qo1oY9rq4c4vOpGoDjMEj5rQXNs0mm8kNDJPTcQvF6nrm6S4Z7GDpIw37hGysWAA1CXEfd5KSvU8RwbTYC4bRs31KVhaPrgEnJT/wC536BaG0t2UxlYAB/W6vB0mXMk8uy8d2ZZuqhjdY93/pFLD8HDTmqHO/6D0CKJSlK9eEIwWmKpHmTnKbuTHTJJKiBJJJJgRXFEPaWu1BEH0K8o4u4OdRrUvspgVCRDtgd9/mvW0B4xozQzj4qThUH+k6/SUfUabXB5QzCbqjULnUHuezzTGZuiuV+MXV/Ddkax1N0gjQ9x+K0/HHENTJSo2589ZsyOYPILzGvZOpvLKjSx43B/EdUuDWDTfuR7tw3jrLynmZuNHDnKLrzj9ltjWaXVCIpuAAnnHRejJ2ZSST2EuSnTFFkjJJJkwHSTJJDKNMqdpVamVOwqRlhpXYKiauwUgJFnuJrmWgMOs6+3RHisxiO5BGhJ6jXfRTJ7FR5IXBzmBzhB0E9zpp/XJFOHnuaS3lP4fqh4qjI0HqdOYyn/AMgjOG04ZoIM+8IXI2FpSlcgoBxDiH2SbgyRlgt7Zht3VkpBy6uBTYXHYCV51cXLrm6Be0+XQdJ/4Kqu48+0u8Pw3gPc35DefZG8FpgvJdoIPzOy8v8AUctJQ/PB6PQ46uX55HxWi3IJ28Sf5Wz+arUKPikF8hggtHv95W8Xg+AwmAS959AQF3RpENJ5HUc1HSdOmozl2Sorqc7Vwj53LVHEjPk+FoU1liHmLs2gER0KD0fge4dxA6ALvBjlJnnqvSUmcDSNtSfIB6hdyhdlf535YgRp6hEpWtmdHSS5lPKYh0lzKaUAdKG7pB7HNOxBH0UsppQB4FjBr0q7XPDslJ2VjiCBDToAfZbjiK3pYhaUqzCGVo8p6kDVpWr4qwJt5QdTOjt2no4bLyZtlXoVBQrgtaCS3fKT1aQlKWxcUmzcfszxF5Y6jUny6iei3GZeY8LYxUpv1YXMHlD8pj3PNF7rjcNqZMgI6gyojktbhONPY26YoLhfENOtGsEowHLQzEkmJTSgB5TrhJFjB9JysMKEi8YyS9zWjuVdtrpj/hcD6GVNjCDSpAVXa5dsqA7FICpidy5hbl9+iG4rfU8rTVOXMQG9c3aEbuXgNkgkdhKy/EdfMHMZTeHNIcyoGEhrgZkabcj6qHOKdNlxhJ8Is2lMmq4R8LQCPUnX5AI7bud6LJ2WKupGXMeScu7T8LeW3qiDeL6Ydlcx4mI8pI10Caa8g4S8GoBXn3FuO13U6lGpbOpsJA8SQREn8Q0rT2fElCoQM+Rx5O8v+3IrJccY424tKga0tLKuSesB+o7S1NvYSi74Mlh1mGOq1M7iGyGOkQDqPM3uI16hb3Annw5dv+iwnD1IPEESHuyu/wAobP4kfJFqeJvoB1vUdJcYY/nBIBB76g+/ZeJ+or1ZOEeVX2/4ev0nsgnLh2WONbgEMzOewZAJZBIl5J+ioOpVGW/j212+qG/E1249Qr2OYcK1QUyTlhswSNgs7bPdS8eiCczWlo/xZXRB9QSu79PyOeBNnH1kYxzNL6m2wS9Na3zbZtffmPmjVG2JLQ3cb+iyXAtzNM03TLKkDsHa/jK3xvKVBvnOUdTzXZRytlq2tMpBnZWy5VLfEadQAse0g91MH6qyCeU8qLMnlFgdSmLwN1FUrBoJJAAWC4g4l8V4ZSMAEj1Q3QjfUrxjgSHCAY35qbMvOLcuyBjQQ4mSepHRG8MxmsamV4aGN0JO+nRGoDVlyEcQsADKsAljhv0OhUdxi5B8gHqVTu8QfUblcAQoeSIKSCuKMZ9nf91uUnQdl41XAJJbJOq9Mur59RhpmACI06LOjhykDOvzUvIgBODuzNa1s5p9vovVrHSm0TyCw9tastvMDAGuuqqWX7TKfjljxLNg4DmqjKwo9JJXJKzzOMLZxAzx6qyOIbcifGZ8wrsdBjMmWedxdbA/GEkh0eO3dd51cdB1KlwnG61B2amSPqqsve0ZocOWkFdM8usAct1yWy3i32N1/fWr4bRoHHc7/irT+MX0QBAdImYO6xLLuplDfK0TM7rt12XHzOk8vT0R6sqK9H5nqOD4u6rSzvOrhpGg1PJEG3jupWatqopUWmRAA7BWKWJgzt7OaV831EpZJOV92e5ixxjFKjQC8d1TU7s67b9AqNpUZUgF7W89TGsRCYVACRmBgnUHuuRvJGOrsaaIN0Exddm/ILirWaWkGmwju0f1zVEVO6d75CldRLyP0UefYpj7Laq4Nps8xdG4AE9vZBKuJm4vKAfl0cyMu0Tzn1XqD8HoHV1Jh9QD+KyuPYZb0rmmWUmseHMcCNBq6CCNu69bpurxPbS9VPcxy4pPvta2O8cxhtvXzOO+aPaFmKGItfUqVC2Z5dnS3X5j5KrxleeJXHQF/wD9o/JD8PqFjw4bggj5r2Ogg4dNFPk8rrGpZ2/oarhDGBRruL5yuAJjXX+iiXGGPCu8NaTlA2316j2WVsCXVi7ISI1AnmZ5LvEKgLszWkTy3W05/tOaa3NNgrKrqeanDgNN4PoiFC7uWHMZ0/xDZAcLxB1KmWt+8Zn2jZQi7qAOzEmRBlZyy18JMV5NI3jasx8GI2jdErvi+vTZmcxoB2K80q3MncJ7i9cYa4mOUbJwyTrdhQYvOIald7sz4aeQJhQsrhpDgRpt6rLXFY5iG7K1hPmdD3eXmm0+bEbrCcb8zXO2Egn1XFWoHPbFZ7WlxmDrGsIELNgM5yRyCtX7mMYx4zAjcmMu2kIWTai4wT5KGOYlWouhld59eiDu4juv+q5HqPDb6zM5ILniR5gIPKeyFYrgNSjBdliY0MqY9Rj1abVnRLpcsY3pdFOrxFdNJHiu+a5/vNdf9VynsMAq3T3+HEDqeytv4IuROjNP8SqXU4YvTKSTGukyy3jFtFGni1esHB7yWgagoc+s0GMnyJVy1olmcEa7e46KubQrVSVnOrjaoL4djgpgA02O/wAwk/NFaXGtNm1tSHz/AEWVpsIjRRVKXZFKzW3Rtf77U/8A49L+vZJYxtvpt9UyKiFyCH2jUH4hsP62CJNdSq5WmBqJKpXFjLZa0xHVQ4WHtdGSRzMxA9eaxdNWXw6YbvLcUnAUw1zSN5JPvyVxloMueoGsgT3I7DkqNSzcWyHlsnaZgeiKC0mlnc4NaBqd3EdzsFi2XRDRwm4uxlDnso7y8iNNolAMSw+nROSnWfUqzHkAy6HYwtJYXLHeXOXtGuTOYjuBv6LK41cGvW8OmAxoOUBvlknrC0xJ3XCJnK15ZHf0KtICahmJInUfIrvDq1R0zcNpx/E4ifqrN3Y0rYtptYK9YiXZpyt9lQrXFVpH7ukNYH7tq15RHAZq1gzUYjSPoXg/KUJ/vPcNcQ19R0HcFxBg7jspPEutvK30YwT22UR+1n77vw/AKVGHen9v6KuXZv8AP5Cdjxzc03A1GVKjRu0uc301A01QvEeI61d+Yl2/lnUgAyBIAmFxUsLg/ef7klcsw2uObvqmoYU7UV9hOWV7WzS0eBr6tlqxRcHa61I316InS/Z3cQ5z3sokDRoPiA+/zWSpUrlo0qVB2Bd+CnpX161wLa1Qx11HyKTb4Ul9h0uWjV0sEqWcy7O52z2xljoRuu6DXH46WUzoYjT0Ky39oXmfMXAuiOY0mYiYCu3WP3L6YbVpgR98E5o6ayspQb7jfFGidQbzDfouRSHQBDsHtrcjxTVqB2vlcM2UjoQrlLEGucGiTO2i55wkn7TNwl5OnWrD91p9k4s2fwCFZLiADlgHYrjOPVZe8hxkVzYU5+AfJL7DTH3G/JWDdJU6usQNecwE16j4F7iIWrP4UA4prgt8IQMpnvqt7Z2DXa1KrG9gQSsFxtQa2q/IcwEQV0YoZE7kXFSbV/mxmKFzUaCGvcPc7KepiBLYcXOI+EkzCo1A6JMx1SY2QNdTyXZpV2V6jqrO23T2OORzmk7wSFKcRuDp4lQ/6iUzLUvfk0B7ovhGHGm/NMiESUPCLWSdUm1/IOsGuy1MwO3Nc0xotJi7QWkxrELOsUp2cWSNMrncBRVVM8ecKCqtEbL4UdN2TrgJ1RVBulS07epVqjR/wj5qsMRYNIACIYaWVnQHa9FxybOhUWaVOW5consorijLS0kkfwzI+SMUsJaOequ22Bt5CSstRVGUphzQYbB7Qh1GzqNrCoAYkEyF6nbcLl3KETbwVmGsKlkaIcUeN3bH+OamR5a4AaAmI/JNf53FgbTeYM7EExyAXtDeDDyMD5KvS4Raaha6oBGvcnt0V+s/AtCfc8rqPdUAAov5A8i09TKunAn5M3iPJAnKSIMbhek3/DlKmwmrW8Ecoykkd+vyWNoYraUWPzsNapmOVzvgyzpoEa2+ClFGXbi2hHh1CW8uZ9EQtXPqU3OZSqucCBlAk95nb/YohTuqdXLUFMHzHytiRrHuNkeouZbszPJZnMZdiOYLo9PonrfgWkxAunZsuSoO5aQAehPI7LW4Nwcbil4zqz6Y1AiCDHY99N0Vp3JDH1Q4ADQiA5rp01BkHf6rvCuImCl4boa2CBlB09ipk2/hHFLuAcU4VqUaZqNeKonWfK766FZmtULhlyO17L0LGMSbVt3MpuzPLhLdvKdz8lTw3BGPMOc0Pgw10iQByO0qIzlW5coxvYxwf4YDRB5kLk3YGuvb19lq3WtuJDmefqNvfquqeE5yG06YJO4MAfVNutwRnW3uYbEDnrz6qdjxyDj6SVqW8LVBo1rJ58o9TCo4jgNSgwPeYBOzS1wHuFnqKewKY48g75JeI/mI9E5t4gy7XZT1bB42g894+hRZDlSuioHvnmZ9EfqcG0qzAXVXtJE6Nbz9d1l7qwrve3wyWnYgOjfnovWeFrYW1FrapNR8CSQCR2U5LaWl0EXaujw3GMMNI1KLQ52UwHERIQ3wnNY0ZTIO8L2z9peGU/s/j0WtZVJAnaZ6jqvHXX9yHZSyM2kxI9V2Y5NowlFLsR0rvKQfD1neFfqYsGAZW6xrIOi9X4OFqymGhjXPAEuc0Zi7shPEHEjaVVzQyk/q0tGnbZZPNvVGsMVo84oYwXNfmhxIjbb0VW0ecplaXFfAqg1aFINP36Y09ws9VLmvBayBygT9Vqnq4LhP0W7VkDbRxIMQOq5+wtBOd49tSirqrnRuk+2JMjTtAP1T9QwSjQLFuzo4/JJGBQd/EPokj1B7ACowxK2P7OLQOLnOaY9D0W7o8DZNjRZ/oQjiZz7IBrK2Y84AAHYALNy1bDSp2H7W0a8zkMN2nr1Rm0sm7gAd15hY4pXqNHiVMjP4QPM71VrFOInNbGZwHQaQPZTpKbPRr/G2UCGiHO+nugeLcUXQbNPI1vMgSQvOX405xBJ0/r6rWYPmqUzocpG6meqJUVFoOcPce5vJXgvG0CJ/3U+KXNO4k0tBEO5ebnIXi13cOZXcNQWuOmo0nRel8N0apAqkOLXAS2ND0KrIkkmyYbvYyeP4k5ryHSYOXXXbaOyHW+GAOzXQq5C3MBSiT1ku0AhazF21HVXtLGidPhIJEfUKLCMf8Og6k6k+o9jjle2IHVrs2nZGtpbFKN8kGF4ha0WuFGi9sgw8uDyNN5KDYRiVs+o/7a90OALXS4jfUQ3XRaT+2bW4a4utqkHQg+Gwba6TPyQupZWrG5KLYGXeoRUIPaUk+bTG14J8Rxi3p2r6VOqHy4FvxSWF0g6jos9RxQOcA0kHaNpnoZ+i6xHDzkyeG1zvuuE7Hvp8lscPsmfYpLaYdSiIA1ECZnY6/wDCrUoxBxbZPZtp0WNa9oLnES6JIPLXpBWjp4axzA1tSllcZnUlrvWJ9isVTxVgAJMLUMpU2Uw6owvc4SRtAj13WNb2PVaov4vwdbnJmrtol3lbr8TiNMpcd1Fc4bStGBr65LuoA8wGkzOhnusbjtb7S5jBU8tOMh8uYAH4TrrGyvYRc0Gue53nJ8pzHnz3H4KpK0KKp7sZ2M1hcCm2o7wyYaTEn1jl6FVeLMVhwZSAGkvI+8fRS0balRDjTirPmDKm4d/gIAIHYyg7OGbi7qyxraMnMQQ4QDvlBEEhEKi9ypPUtjizxosgk6jluQO7SNlfGLiq9z5kbmAAfbkh99wvXbWLGUDlAAD3TmceZaWaR6yqVe1uLbyuY+nmcBLmlgcOYzHQ+ytuL4IUfJvcArMa8GoDJHlnUTy15Fa+yYT6rz3DACwQ4k8x37K3/a9WiRDna8gZ+hWbhvbKjLajcY54T2eFWALY3OgB5a9V5PfPNBzqZLXQfI4Q7Q7ao5UxgVWmnXEtd8UOzH1hZ+pgYpPAc+WEy2BqW7jnuiLpuxSidcL40PtLQ476d5VfiBj7e8c5wLgTMRMg8u6t4ng9Kq8vFLKNILSQ+R6I8GMNFhe99V4gNBaCR/q0TfOpFQfYzjKs1RUNN9KnGugA/lIlXqeHiofIPL/Fs33KNV7usxvna4MjfIXx/myzCKUbYXNoDTAABlzdge4kSVKdBLdGSZYszEBwcQJhgc78VWe0HSD8h+q3NLCfCpOqMDQ57Q0co7/10WYxTDfDImo155xpCdmVUUQ5o0g/IJKs5uu/1CZGpEajZDFXVRnkzy12QfFrfO0uHxbyVxZ40zLDRlbyG59XHqrjsQohhlwEjn+S0sujzx+LlriNTB15f8KG8xk1YaBHYbk9+qt4haHM52jGkyOp7lXOEMLpF5eTmI5lW5xS1NAoO6TL3DPD+Yh9wYG4YP8A9H8lt6t6xjYaYAEAcoQz+1aQOXRD61TM/wAp0/rb9VEc17tCnBLuXaFnRe81n0xnOjSRy6wjrMcqNZ4dNo6TzWYuMTYNDH5ohgl42ZLtY0CNalyiUn2ZJxC9zfDfUdnqDYdOy4tKr2z+6yucJIIHz0QXjK9EsJPP6KgcfDzObUd0KNorhhrGuEalZviU6QpucDrJDHdDoDr7KjhfBN5TDXPFF+RwJbnJ09xzRnhPiCo/O2nVBgCKb5I01lp29leo31xUqHYF+mgg/KdQobktjWPFsCU+G7xtw94Zltz5g0vzOb1jlG+nooLik6X0m5mMqNOm5LtJPbTktniNxVpsLS+Kobofuvae3Ijqs1huKVQP3jKb3AD42HMB0kOHzU7sd0VMO4XZSLC8OeSQTmgRzBA33WlvKrXac+UzPaFSrXraxDsoY8Hdpfr2hxI+St3Fq927HaCQcrtD19E3Jomk+5nrPAa91VfAYGZvvjN2JaRqAY2Wzwrg6hTbkrNFTo6SI+SH8PCrQkfH0GVzfy3R+rjB50nzMbOP4BS1ZVvhGa4l4UoUMrqVWqD0Dg6ByMHcKXBK7oc1zi4kAidCRsdOoV66tXV6oOR7DEbOyn1kaITxBwddVDTdQeWGm+SWOIcGkQY019FNNuuxacVH5hdt0KcZiACQGzpLjsPVK7pOqyyo0PY7droIQu84UqVQBXaKuXUOc+o17SNnANOh7hXm4dd5Mprte3nMNfH+YNE+5S0fMFP5GHtn5H1GscIY4gajUAxA7hRcQ3RZAbOYjV3NaXE8FpU3sApM7umNf9JQnHMEYXB0u20ywG/Vap26IW1siwTAc1E3VRpe1v8ACefV3OFYo2lCPFfWaHHZrv3bW/5TJB94K7wjigW9RlJw/dHyulsDpKGcXcM1qVYut3sNF/nYKhc2OeVrjIP0Qo3KmDntYdqWLgA5mSoOjXQZ9CBKDYjd3FF7f3bwDzyyPohVPFru2M1aD2g7Ob5mH/U2Qp6PFRrDI+o5gnXQOBHc7rXQ0jLXbs2jb1zqYzTqN9RqrnBGI0wx7ZAhxEfoqFGyo3NAZKjmvA0InK7s5p/VCsGa+3qHNSgHQxvPUggLnSauzWU06QY4/wAUqsyMY4MYdQ78gsnaNJ+MucT95aXHq5qMa1oLjM/CdPogptyTBpkTz0b+GipS23M50nRx9mH8X4JK9TsBHxn5f7pJaURUQXhd6wyDHZoGnqVnMdtj44ex401JJ8o/UrRYDhFKoPjLjzjQBPxTZ29sGta0F7tdeQXSpe7YrTsijheGOrNzP2PM7n25BFWYSWthmg/FDqWK6ADkrtvixG5WU2zVRKFww03eb26KqbmXaH6o9itPx2eQenqspc2bqPxHU/RPHUueTHJGnYYoV27xJ7q3ZX4pkkjUiB2WeZViBKm+19P69FegjVuU72o65rHO6A0xHZaLAbK3ES0uEn195Wcp2tZ1Rz6YJ9B+a0lrbPp06fkyvJOZ3Y8u6qXg0jvuGsb4ntrdobTpQQI+EgfPmrH7P8XNc1apHlYIb3cdY+SAs4fa4uFeq5zSdARpO+61fD1g23twxoAlxdpznRQ0lEadsvY9eeZrvLqzZ2vPl3Wfq4gGuBMPg6jYEdCYXXFdxFRrOjQfY9kBdWZOoJEen5JRjsTJ+41VxjdMBpZRYx/MeZ2h3GhhRDiV+rhUgfwjQCOx2Pos4+qIgGZ5AnRD69zkM6RsRmg+p6qlBBqPScN4vcBLyHjrsY7HZHbDFm1g4g6yO51Eax6Lx23ui4AeWOwAd23RG0xF7DDHGmMsyJBMHZwkyUpQKi13PZmVxpz7/wDKVa8DXNkgT5dT8l5nT4qrARmLj1LGH5wrH96S8AVGhxBBBHlg+hU6ZIXtZ6Q29a7fTWNRBnshN9ftDtNdY0E6n8kBurltZrYqNb5g7cDblomxW8yNkaaa67/MKJOy4xSOeIsZbTaSZn+EAb8jtosKcbdVc4SQdwIABjcDvCr8UY03Mxrj8U8/zWcuLsjygwZDg7UxHotYQtBKVGsumsI8+sgFpBnfoAQUe4XuRdW7rKq85wC6i8gSI5azssVh+Ntkh7Wnq4EjXr29wrX2wlxc0ugbFoE+xH+yU4tESlW4aoNq03+G+q0AaOhha755i0/yqS5w61fq5rHmOgp/Von3QBtYu82YkdSST89VcvbcAjLVklocNDv0kbKNTI1/IMYTb/Zj5HhzDvTPmy+jp1CNW2I5yc5pu1iABmA9HESsLTLh8UkdW7qWniBZBAkTz/FGpthrPRBdBpGXKfXeFBXv6ZGV0A7xED+aAsrhuKuq1Wtf8I2do0fqpsahz8u7exP66qrLpVYQqYxRBIyt+ZP1TKhQtGBoEN/lJSU2g/gA8JuImNEG4sqE3Jkk68zKSS3j8bF+1EVodVfpbpJKJm0TR2p8iyfEjj4x1KSSjB8Qs/wgx51UhcddUkl2HIegYVpQZGnlZtpuiVvq7XXRqSS5nydHYsYturNl/wCkz0/NOklLgImc4v8A/cH/ACt/BAcxzb8k6SqPBlLkVwPI71CF3409ikkrXJJXtXeRnuPaUXt3EkSSdD+KZJU+5SJc5BMEjVLOZGp/ohJJS+AfJavHFugMa8tFDhlVxqGSTA5klJJTL4TSHIn0muq1AQCAJggETAXFzTBpagb9EkkilyZm5MO001Ri3aIbpzb+KSS0lwjP9zDmJ0w0nKA3XkAOXZc4q0CmyBHlSSXLLsW+GCcOeSDJJVpzjCSSl8nKXKI8zfRX2hMkp7m0Ss95ncpJJJkH/9k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55" name="Picture 7" descr="C:\Users\mw.EPPO\Documents\PUBLIC DOCUMENTS\contingency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869160"/>
            <a:ext cx="2466975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C:\Users\mw.EPPO\Documents\PUBLIC DOCUMENTS\6a00d8341c5f6d53ef0168eb99c4e4970c-580wi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869160"/>
            <a:ext cx="2956560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mw.EPPO\Documents\PUBLIC DOCUMENTS\Long Island Longhorn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8548" y="4869160"/>
            <a:ext cx="3079750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81283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7544" y="260648"/>
            <a:ext cx="8064896" cy="720080"/>
          </a:xfrm>
        </p:spPr>
        <p:txBody>
          <a:bodyPr/>
          <a:lstStyle/>
          <a:p>
            <a:r>
              <a:rPr lang="en-GB" dirty="0" smtClean="0"/>
              <a:t>Organisation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67544" y="1628800"/>
            <a:ext cx="523220" cy="424847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vert="vert270" wrap="square" rtlCol="0">
            <a:spAutoFit/>
          </a:bodyPr>
          <a:lstStyle/>
          <a:p>
            <a:pPr algn="ctr"/>
            <a:r>
              <a:rPr lang="en-GB" sz="2200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  <a:t>EPPO Secretariat</a:t>
            </a:r>
            <a:endParaRPr lang="en-US" sz="2200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pic>
        <p:nvPicPr>
          <p:cNvPr id="2056" name="Picture 8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316223"/>
            <a:ext cx="7194688" cy="487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Box 18"/>
          <p:cNvSpPr txBox="1"/>
          <p:nvPr/>
        </p:nvSpPr>
        <p:spPr>
          <a:xfrm rot="5400000">
            <a:off x="4310390" y="-1243100"/>
            <a:ext cx="523220" cy="5220580"/>
          </a:xfrm>
          <a:prstGeom prst="rect">
            <a:avLst/>
          </a:prstGeom>
          <a:solidFill>
            <a:srgbClr val="00B050"/>
          </a:solidFill>
        </p:spPr>
        <p:txBody>
          <a:bodyPr vert="vert270" wrap="square" rtlCol="0">
            <a:spAutoFit/>
          </a:bodyPr>
          <a:lstStyle/>
          <a:p>
            <a:pPr algn="ctr"/>
            <a:r>
              <a:rPr lang="en-GB" sz="2200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  <a:t>National Plant Protection Organisations</a:t>
            </a:r>
            <a:endParaRPr lang="en-US" sz="2200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 rot="5400000">
            <a:off x="5048472" y="3672608"/>
            <a:ext cx="523220" cy="5220580"/>
          </a:xfrm>
          <a:prstGeom prst="rect">
            <a:avLst/>
          </a:prstGeom>
          <a:solidFill>
            <a:srgbClr val="00B050"/>
          </a:solidFill>
        </p:spPr>
        <p:txBody>
          <a:bodyPr vert="vert270" wrap="square" rtlCol="0">
            <a:spAutoFit/>
          </a:bodyPr>
          <a:lstStyle/>
          <a:p>
            <a:pPr algn="ctr"/>
            <a:r>
              <a:rPr lang="en-GB" sz="2200" dirty="0" smtClean="0">
                <a:solidFill>
                  <a:schemeClr val="tx2">
                    <a:lumMod val="50000"/>
                  </a:schemeClr>
                </a:solidFill>
                <a:latin typeface="+mn-lt"/>
              </a:rPr>
              <a:t>National Experts</a:t>
            </a:r>
            <a:endParaRPr lang="en-US" sz="2200" dirty="0">
              <a:solidFill>
                <a:schemeClr val="tx2">
                  <a:lumMod val="50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82120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0"/>
            <a:ext cx="7273925" cy="687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977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-508" y="-8020"/>
            <a:ext cx="8892480" cy="1084982"/>
          </a:xfrm>
        </p:spPr>
        <p:txBody>
          <a:bodyPr/>
          <a:lstStyle/>
          <a:p>
            <a:r>
              <a:rPr lang="fr-FR" dirty="0" smtClean="0"/>
              <a:t>Pest </a:t>
            </a:r>
            <a:r>
              <a:rPr lang="fr-FR" dirty="0" err="1" smtClean="0"/>
              <a:t>reporting</a:t>
            </a:r>
            <a:endParaRPr lang="en-GB" dirty="0"/>
          </a:p>
        </p:txBody>
      </p:sp>
      <p:pic>
        <p:nvPicPr>
          <p:cNvPr id="5" name="Image 4" descr="EPPO Pest Reporting - Google Chrome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045"/>
          <a:stretch/>
        </p:blipFill>
        <p:spPr>
          <a:xfrm>
            <a:off x="251520" y="908720"/>
            <a:ext cx="8388424" cy="3881644"/>
          </a:xfrm>
          <a:prstGeom prst="rect">
            <a:avLst/>
          </a:prstGeom>
        </p:spPr>
      </p:pic>
      <p:sp>
        <p:nvSpPr>
          <p:cNvPr id="6" name="ZoneTexte 5"/>
          <p:cNvSpPr txBox="1"/>
          <p:nvPr/>
        </p:nvSpPr>
        <p:spPr>
          <a:xfrm>
            <a:off x="251520" y="5099700"/>
            <a:ext cx="8388424" cy="120032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fr-FR" sz="2400" b="1" dirty="0" smtClean="0">
                <a:solidFill>
                  <a:prstClr val="black"/>
                </a:solidFill>
              </a:rPr>
              <a:t>EPPO </a:t>
            </a:r>
            <a:r>
              <a:rPr lang="fr-FR" sz="2400" b="1" dirty="0" err="1" smtClean="0">
                <a:solidFill>
                  <a:prstClr val="black"/>
                </a:solidFill>
              </a:rPr>
              <a:t>worked</a:t>
            </a:r>
            <a:r>
              <a:rPr lang="fr-FR" sz="2400" b="1" dirty="0" smtClean="0">
                <a:solidFill>
                  <a:prstClr val="black"/>
                </a:solidFill>
              </a:rPr>
              <a:t> </a:t>
            </a:r>
            <a:r>
              <a:rPr lang="fr-FR" sz="2400" b="1" dirty="0" err="1" smtClean="0">
                <a:solidFill>
                  <a:prstClr val="black"/>
                </a:solidFill>
              </a:rPr>
              <a:t>with</a:t>
            </a:r>
            <a:r>
              <a:rPr lang="fr-FR" sz="2400" b="1" dirty="0" smtClean="0">
                <a:solidFill>
                  <a:prstClr val="black"/>
                </a:solidFill>
              </a:rPr>
              <a:t> </a:t>
            </a:r>
            <a:r>
              <a:rPr lang="fr-FR" sz="2400" b="1" dirty="0" err="1" smtClean="0">
                <a:solidFill>
                  <a:prstClr val="black"/>
                </a:solidFill>
              </a:rPr>
              <a:t>IPPC</a:t>
            </a:r>
            <a:r>
              <a:rPr lang="fr-FR" sz="2400" b="1" dirty="0" smtClean="0">
                <a:solidFill>
                  <a:prstClr val="black"/>
                </a:solidFill>
              </a:rPr>
              <a:t> IT for 4 </a:t>
            </a:r>
            <a:r>
              <a:rPr lang="fr-FR" sz="2400" b="1" dirty="0" err="1" smtClean="0">
                <a:solidFill>
                  <a:prstClr val="black"/>
                </a:solidFill>
              </a:rPr>
              <a:t>months</a:t>
            </a:r>
            <a:r>
              <a:rPr lang="fr-FR" sz="2400" b="1" dirty="0" smtClean="0">
                <a:solidFill>
                  <a:prstClr val="black"/>
                </a:solidFill>
              </a:rPr>
              <a:t> to help </a:t>
            </a:r>
            <a:r>
              <a:rPr lang="fr-FR" sz="2400" b="1" dirty="0" err="1" smtClean="0">
                <a:solidFill>
                  <a:prstClr val="black"/>
                </a:solidFill>
              </a:rPr>
              <a:t>develop</a:t>
            </a:r>
            <a:r>
              <a:rPr lang="fr-FR" sz="2400" b="1" dirty="0" smtClean="0">
                <a:solidFill>
                  <a:prstClr val="black"/>
                </a:solidFill>
              </a:rPr>
              <a:t> a single </a:t>
            </a:r>
            <a:r>
              <a:rPr lang="fr-FR" sz="2400" b="1" dirty="0" err="1" smtClean="0">
                <a:solidFill>
                  <a:prstClr val="black"/>
                </a:solidFill>
              </a:rPr>
              <a:t>pest</a:t>
            </a:r>
            <a:r>
              <a:rPr lang="fr-FR" sz="2400" b="1" dirty="0" smtClean="0">
                <a:solidFill>
                  <a:prstClr val="black"/>
                </a:solidFill>
              </a:rPr>
              <a:t> </a:t>
            </a:r>
            <a:r>
              <a:rPr lang="fr-FR" sz="2400" b="1" dirty="0" err="1" smtClean="0">
                <a:solidFill>
                  <a:prstClr val="black"/>
                </a:solidFill>
              </a:rPr>
              <a:t>reporting</a:t>
            </a:r>
            <a:r>
              <a:rPr lang="fr-FR" sz="2400" b="1" dirty="0" smtClean="0">
                <a:solidFill>
                  <a:prstClr val="black"/>
                </a:solidFill>
              </a:rPr>
              <a:t> system </a:t>
            </a:r>
            <a:r>
              <a:rPr lang="fr-FR" sz="2400" b="1" dirty="0" err="1" smtClean="0">
                <a:solidFill>
                  <a:prstClr val="black"/>
                </a:solidFill>
              </a:rPr>
              <a:t>with</a:t>
            </a:r>
            <a:r>
              <a:rPr lang="fr-FR" sz="2400" b="1" dirty="0" smtClean="0">
                <a:solidFill>
                  <a:prstClr val="black"/>
                </a:solidFill>
              </a:rPr>
              <a:t> the IPPC. </a:t>
            </a:r>
            <a:r>
              <a:rPr lang="fr-FR" sz="2400" b="1" dirty="0" err="1" smtClean="0">
                <a:solidFill>
                  <a:prstClr val="black"/>
                </a:solidFill>
              </a:rPr>
              <a:t>Further</a:t>
            </a:r>
            <a:r>
              <a:rPr lang="fr-FR" sz="2400" b="1" dirty="0" smtClean="0">
                <a:solidFill>
                  <a:prstClr val="black"/>
                </a:solidFill>
              </a:rPr>
              <a:t> </a:t>
            </a:r>
            <a:r>
              <a:rPr lang="fr-FR" sz="2400" b="1" dirty="0" err="1" smtClean="0">
                <a:solidFill>
                  <a:prstClr val="black"/>
                </a:solidFill>
              </a:rPr>
              <a:t>steps</a:t>
            </a:r>
            <a:r>
              <a:rPr lang="fr-FR" sz="2400" b="1" dirty="0" smtClean="0">
                <a:solidFill>
                  <a:prstClr val="black"/>
                </a:solidFill>
              </a:rPr>
              <a:t> are </a:t>
            </a:r>
            <a:r>
              <a:rPr lang="fr-FR" sz="2400" b="1" dirty="0" err="1" smtClean="0">
                <a:solidFill>
                  <a:prstClr val="black"/>
                </a:solidFill>
              </a:rPr>
              <a:t>needed</a:t>
            </a:r>
            <a:r>
              <a:rPr lang="fr-FR" sz="2400" b="1" dirty="0" smtClean="0">
                <a:solidFill>
                  <a:prstClr val="black"/>
                </a:solidFill>
              </a:rPr>
              <a:t> for exchanges </a:t>
            </a:r>
            <a:r>
              <a:rPr lang="fr-FR" sz="2400" b="1" dirty="0" err="1" smtClean="0">
                <a:solidFill>
                  <a:prstClr val="black"/>
                </a:solidFill>
              </a:rPr>
              <a:t>with</a:t>
            </a:r>
            <a:r>
              <a:rPr lang="fr-FR" sz="2400" b="1" dirty="0" smtClean="0">
                <a:solidFill>
                  <a:prstClr val="black"/>
                </a:solidFill>
              </a:rPr>
              <a:t> EU countries </a:t>
            </a:r>
            <a:endParaRPr lang="en-GB" sz="2400" b="1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40588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5536" y="1268760"/>
            <a:ext cx="8424936" cy="4873625"/>
          </a:xfrm>
        </p:spPr>
        <p:txBody>
          <a:bodyPr/>
          <a:lstStyle/>
          <a:p>
            <a:r>
              <a:rPr lang="en-GB" dirty="0" smtClean="0"/>
              <a:t>Codes for over 30,000 pests and 30,000 host plants</a:t>
            </a:r>
          </a:p>
          <a:p>
            <a:r>
              <a:rPr lang="en-GB" dirty="0" smtClean="0"/>
              <a:t>c. 2,000 new codes added each year</a:t>
            </a:r>
          </a:p>
          <a:p>
            <a:r>
              <a:rPr lang="en-GB" dirty="0" smtClean="0"/>
              <a:t>120,000 common names in &gt; 20 languages </a:t>
            </a:r>
          </a:p>
          <a:p>
            <a:r>
              <a:rPr lang="en-GB" dirty="0" smtClean="0"/>
              <a:t>Free to users, but recovery of costs for new codes</a:t>
            </a:r>
          </a:p>
          <a:p>
            <a:r>
              <a:rPr lang="en-GB" dirty="0" smtClean="0"/>
              <a:t>Clear distinction now made between</a:t>
            </a:r>
          </a:p>
          <a:p>
            <a:pPr lvl="1"/>
            <a:r>
              <a:rPr lang="en-GB" dirty="0" smtClean="0"/>
              <a:t>Codes in the taxonomic hierarchy (Secretariat responsibility)</a:t>
            </a:r>
          </a:p>
          <a:p>
            <a:pPr lvl="1"/>
            <a:r>
              <a:rPr lang="en-GB" dirty="0" smtClean="0"/>
              <a:t>Non-taxonomic codes (EPPO Panel responsibility)</a:t>
            </a:r>
          </a:p>
          <a:p>
            <a:endParaRPr lang="en-GB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EPPO Codes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417" y="4437112"/>
            <a:ext cx="4333343" cy="222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9923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5536" y="1268760"/>
            <a:ext cx="8424936" cy="4873625"/>
          </a:xfrm>
        </p:spPr>
        <p:txBody>
          <a:bodyPr/>
          <a:lstStyle/>
          <a:p>
            <a:r>
              <a:rPr lang="en-GB" dirty="0" smtClean="0"/>
              <a:t>3 meetings of “CPM Affairs Panel”</a:t>
            </a:r>
          </a:p>
          <a:p>
            <a:r>
              <a:rPr lang="en-GB" dirty="0" smtClean="0"/>
              <a:t>Hosting of </a:t>
            </a:r>
            <a:r>
              <a:rPr lang="en-GB" dirty="0" err="1" smtClean="0"/>
              <a:t>EWG</a:t>
            </a:r>
            <a:r>
              <a:rPr lang="en-GB" dirty="0" smtClean="0"/>
              <a:t> on commodity standards</a:t>
            </a:r>
          </a:p>
          <a:p>
            <a:r>
              <a:rPr lang="en-GB" dirty="0" smtClean="0"/>
              <a:t>2 topic proposals – apples and tomatoes</a:t>
            </a:r>
          </a:p>
          <a:p>
            <a:r>
              <a:rPr lang="en-GB" dirty="0" smtClean="0"/>
              <a:t>Agreement on European nominations for IPPC bodies</a:t>
            </a:r>
          </a:p>
          <a:p>
            <a:r>
              <a:rPr lang="en-GB" smtClean="0"/>
              <a:t>Proposals for International </a:t>
            </a:r>
            <a:r>
              <a:rPr lang="en-GB" dirty="0" smtClean="0"/>
              <a:t>Year on Plant Health welcomed by EPPO Council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International Work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225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4380" y="1268760"/>
            <a:ext cx="8075240" cy="4873625"/>
          </a:xfrm>
        </p:spPr>
        <p:txBody>
          <a:bodyPr/>
          <a:lstStyle/>
          <a:p>
            <a:pPr lvl="0"/>
            <a:r>
              <a:rPr lang="en-US" dirty="0" smtClean="0"/>
              <a:t>Started as an EU supported ERA-net in 2006</a:t>
            </a:r>
          </a:p>
          <a:p>
            <a:pPr lvl="0"/>
            <a:r>
              <a:rPr lang="en-US" dirty="0" smtClean="0"/>
              <a:t>Now a self sustaining network funded by partners</a:t>
            </a:r>
          </a:p>
          <a:p>
            <a:pPr lvl="0"/>
            <a:r>
              <a:rPr lang="en-US" dirty="0" smtClean="0"/>
              <a:t>Hosted by EPPO</a:t>
            </a:r>
          </a:p>
          <a:p>
            <a:pPr lvl="0"/>
            <a:r>
              <a:rPr lang="en-US" dirty="0" smtClean="0"/>
              <a:t>31 </a:t>
            </a:r>
            <a:r>
              <a:rPr lang="en-US" dirty="0"/>
              <a:t>partners </a:t>
            </a:r>
            <a:r>
              <a:rPr lang="en-US" dirty="0" smtClean="0"/>
              <a:t>from 24 countries</a:t>
            </a:r>
          </a:p>
          <a:p>
            <a:pPr lvl="0"/>
            <a:r>
              <a:rPr lang="en-US" dirty="0" smtClean="0"/>
              <a:t>Including </a:t>
            </a:r>
            <a:r>
              <a:rPr lang="en-US" dirty="0" err="1" smtClean="0"/>
              <a:t>CFIA</a:t>
            </a:r>
            <a:r>
              <a:rPr lang="en-US" dirty="0" smtClean="0"/>
              <a:t> and USDA - WELCOME!</a:t>
            </a:r>
            <a:endParaRPr lang="en-GB" dirty="0"/>
          </a:p>
          <a:p>
            <a:pPr lvl="0"/>
            <a:r>
              <a:rPr lang="en-US" dirty="0" smtClean="0"/>
              <a:t>c. </a:t>
            </a:r>
            <a:r>
              <a:rPr lang="en-US" dirty="0" err="1" smtClean="0"/>
              <a:t>1.2M</a:t>
            </a:r>
            <a:r>
              <a:rPr lang="en-US" dirty="0"/>
              <a:t>€ </a:t>
            </a:r>
            <a:r>
              <a:rPr lang="en-US" dirty="0" smtClean="0"/>
              <a:t>available </a:t>
            </a:r>
            <a:r>
              <a:rPr lang="en-US" dirty="0"/>
              <a:t>for </a:t>
            </a:r>
            <a:r>
              <a:rPr lang="en-US" dirty="0" smtClean="0"/>
              <a:t>small projects </a:t>
            </a:r>
            <a:r>
              <a:rPr lang="en-US" dirty="0"/>
              <a:t>in 2015</a:t>
            </a:r>
            <a:endParaRPr lang="en-GB" dirty="0"/>
          </a:p>
          <a:p>
            <a:pPr lvl="0"/>
            <a:r>
              <a:rPr lang="en-US" dirty="0" smtClean="0"/>
              <a:t>18 </a:t>
            </a:r>
            <a:r>
              <a:rPr lang="en-US" dirty="0"/>
              <a:t>topics likely to be funded in </a:t>
            </a:r>
            <a:r>
              <a:rPr lang="en-US" dirty="0" smtClean="0"/>
              <a:t>2015</a:t>
            </a:r>
          </a:p>
          <a:p>
            <a:pPr lvl="0"/>
            <a:r>
              <a:rPr lang="en-US" dirty="0" smtClean="0"/>
              <a:t>Also mapping of activity and research agendas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8964488" cy="836712"/>
          </a:xfrm>
        </p:spPr>
        <p:txBody>
          <a:bodyPr/>
          <a:lstStyle/>
          <a:p>
            <a:r>
              <a:rPr lang="en-GB" sz="3600" dirty="0" err="1" smtClean="0"/>
              <a:t>Euphresco</a:t>
            </a:r>
            <a:r>
              <a:rPr lang="en-GB" sz="3600" dirty="0" smtClean="0"/>
              <a:t> </a:t>
            </a:r>
            <a:r>
              <a:rPr lang="en-GB" sz="3200" dirty="0" smtClean="0"/>
              <a:t>(Plant Health Research Co-ordination)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777996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 descr="Federal Ministry of Agriculture, Forestry, Environment and Waste Management (BMLFUW)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08" y="863823"/>
            <a:ext cx="548640" cy="377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 6" descr="The Federal Public Service for Public Health, Food Chain Safety and Environment (FPS)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668" y="1241648"/>
            <a:ext cx="548640" cy="542925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Image 7" descr="Walloon Agricultural Research Centre (CRA-W)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992" y="1784573"/>
            <a:ext cx="548640" cy="54864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Image 8" descr="Ministry of the Flemish Community, Institute for Agricultural and Fisheries Research (ILVO)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632" y="2420888"/>
            <a:ext cx="696595" cy="292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Image 9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420" y="2712988"/>
            <a:ext cx="607695" cy="400050"/>
          </a:xfrm>
          <a:prstGeom prst="rect">
            <a:avLst/>
          </a:prstGeom>
        </p:spPr>
      </p:pic>
      <p:pic>
        <p:nvPicPr>
          <p:cNvPr id="11" name="Image 10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022" y="3244721"/>
            <a:ext cx="1009650" cy="328295"/>
          </a:xfrm>
          <a:prstGeom prst="rect">
            <a:avLst/>
          </a:prstGeom>
        </p:spPr>
      </p:pic>
      <p:pic>
        <p:nvPicPr>
          <p:cNvPr id="12" name="Image 11" descr="Ministry of Agriculture, Research and Development Department (MARDD)"/>
          <p:cNvPicPr/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347" y="3791575"/>
            <a:ext cx="765810" cy="35750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Image 12" descr="The Ministry of Agriculture and Forestry (MMM-FI)"/>
          <p:cNvPicPr/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047" y="4398248"/>
            <a:ext cx="805180" cy="182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Image 13" descr="The Ministry of Agriculture and Fishery, General Food Directorate (MAP-DGAL)"/>
          <p:cNvPicPr/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800322"/>
            <a:ext cx="637540" cy="35687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Image 15" descr="The Federal Agency for Agriculture and Food (BLE)"/>
          <p:cNvPicPr/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20" y="5873587"/>
            <a:ext cx="880127" cy="579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Image 16" descr="Benaki Phytopathological Institute (BPI)"/>
          <p:cNvPicPr/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6089188"/>
            <a:ext cx="414655" cy="4768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Image 17"/>
          <p:cNvPicPr/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571" y="5877272"/>
            <a:ext cx="370205" cy="496570"/>
          </a:xfrm>
          <a:prstGeom prst="rect">
            <a:avLst/>
          </a:prstGeom>
        </p:spPr>
      </p:pic>
      <p:pic>
        <p:nvPicPr>
          <p:cNvPr id="19" name="Image 18" descr="Department of Agriculture, Fisheries and Food (DAFF)"/>
          <p:cNvPicPr/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8150" y="5589240"/>
            <a:ext cx="953770" cy="4940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Image 19" descr="Ministry of Agricultural and Forestry Policy (MiPAAF)"/>
          <p:cNvPicPr/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8838" y="5661248"/>
            <a:ext cx="415290" cy="58801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" name="Image 20" descr="Agricultural Research Council"/>
          <p:cNvPicPr/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6304488"/>
            <a:ext cx="869315" cy="436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" name="Image 21"/>
          <p:cNvPicPr/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8879" y="5589240"/>
            <a:ext cx="479425" cy="493395"/>
          </a:xfrm>
          <a:prstGeom prst="rect">
            <a:avLst/>
          </a:prstGeom>
        </p:spPr>
      </p:pic>
      <p:pic>
        <p:nvPicPr>
          <p:cNvPr id="23" name="Image 22" descr="Ministry of Agriculture (MoA)"/>
          <p:cNvPicPr/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2940" y="6240997"/>
            <a:ext cx="439420" cy="4718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" name="Image 23" descr="Ministry of Econmic Affairs, Agriculture and Innovation, Department of Agrochains and Fisheries (EL&amp;I)"/>
          <p:cNvPicPr/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1683" y="5721812"/>
            <a:ext cx="212725" cy="563245"/>
          </a:xfrm>
          <a:prstGeom prst="rect">
            <a:avLst/>
          </a:prstGeom>
          <a:noFill/>
          <a:ln>
            <a:noFill/>
          </a:ln>
        </p:spPr>
      </p:pic>
      <p:pic>
        <p:nvPicPr>
          <p:cNvPr id="25" name="Image 24" descr="Instituto Nacional de Recursos Biológicos  (INRB)"/>
          <p:cNvPicPr/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92430" y="6251891"/>
            <a:ext cx="400050" cy="495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6" name="Image 25" descr="All-Russian Plant Quarantine Centre (FGU VNIIKR)"/>
          <p:cNvPicPr/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30" t="18137" r="16373" b="12421"/>
          <a:stretch/>
        </p:blipFill>
        <p:spPr bwMode="auto">
          <a:xfrm>
            <a:off x="7812360" y="4871819"/>
            <a:ext cx="479425" cy="57340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7" name="Image 26" descr="Ministry of Agriculture, Forestry and Food (MAFF)"/>
          <p:cNvPicPr/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731" b="32270"/>
          <a:stretch/>
        </p:blipFill>
        <p:spPr bwMode="auto">
          <a:xfrm>
            <a:off x="8489299" y="4509120"/>
            <a:ext cx="450850" cy="4546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8" name="Image 27" descr="Ministry of Science and Innovation; National Institute for Agricultural, Food Research and Technology (INIA)"/>
          <p:cNvPicPr/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3861048"/>
            <a:ext cx="953770" cy="35115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" name="Image 28"/>
          <p:cNvPicPr/>
          <p:nvPr/>
        </p:nvPicPr>
        <p:blipFill rotWithShape="1"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61" t="9448"/>
          <a:stretch/>
        </p:blipFill>
        <p:spPr bwMode="auto">
          <a:xfrm>
            <a:off x="8276016" y="3140968"/>
            <a:ext cx="627380" cy="533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0" name="Image 29" descr="Federal Office of Agriculture, Division of Research and Extension (FOAG)"/>
          <p:cNvPicPr/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336" y="2852936"/>
            <a:ext cx="400050" cy="3905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1" name="Image 30" descr="Science and Advice for Scottish Agriculture (SASA)"/>
          <p:cNvPicPr/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8710" y="2283034"/>
            <a:ext cx="953770" cy="360680"/>
          </a:xfrm>
          <a:prstGeom prst="rect">
            <a:avLst/>
          </a:prstGeom>
          <a:noFill/>
          <a:ln>
            <a:noFill/>
          </a:ln>
        </p:spPr>
      </p:pic>
      <p:pic>
        <p:nvPicPr>
          <p:cNvPr id="32" name="Image 31"/>
          <p:cNvPicPr/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394098"/>
            <a:ext cx="1290955" cy="666750"/>
          </a:xfrm>
          <a:prstGeom prst="rect">
            <a:avLst/>
          </a:prstGeom>
        </p:spPr>
      </p:pic>
      <p:pic>
        <p:nvPicPr>
          <p:cNvPr id="33" name="Image 32"/>
          <p:cNvPicPr/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2650" y="749027"/>
            <a:ext cx="1289209" cy="343535"/>
          </a:xfrm>
          <a:prstGeom prst="rect">
            <a:avLst/>
          </a:prstGeom>
        </p:spPr>
      </p:pic>
      <p:pic>
        <p:nvPicPr>
          <p:cNvPr id="37" name="Image 36"/>
          <p:cNvPicPr/>
          <p:nvPr/>
        </p:nvPicPr>
        <p:blipFill rotWithShape="1"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" r="1236"/>
          <a:stretch/>
        </p:blipFill>
        <p:spPr bwMode="auto">
          <a:xfrm>
            <a:off x="1757997" y="1052736"/>
            <a:ext cx="5628005" cy="429514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26" name="Picture 2" descr="C:\Users\bg.EPPO\Desktop\Euphresco_Network\Partners\Logo_partners\Anses_logo_2010.png"/>
          <p:cNvPicPr>
            <a:picLocks noChangeAspect="1" noChangeArrowheads="1"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9794" y="6165304"/>
            <a:ext cx="1078230" cy="386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C:\Users\bg.EPPO\Desktop\Euphresco_Network\Partners\Logo_partners\inra.png"/>
          <p:cNvPicPr>
            <a:picLocks noChangeAspect="1" noChangeArrowheads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041" y="5318100"/>
            <a:ext cx="837052" cy="3431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716041" y="260648"/>
            <a:ext cx="7280345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b="1" dirty="0" err="1" smtClean="0">
                <a:latin typeface="+mj-lt"/>
              </a:rPr>
              <a:t>Euphresco</a:t>
            </a:r>
            <a:r>
              <a:rPr lang="en-GB" sz="3400" b="1" dirty="0" smtClean="0">
                <a:latin typeface="+mj-lt"/>
              </a:rPr>
              <a:t> Network at end of 2014</a:t>
            </a:r>
            <a:endParaRPr lang="en-GB" sz="34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180374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576" y="1844824"/>
            <a:ext cx="8064896" cy="2592288"/>
          </a:xfrm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pPr eaLnBrk="1" hangingPunct="1">
              <a:defRPr/>
            </a:pPr>
            <a:r>
              <a:rPr lang="fr-FR" sz="4400" cap="none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The </a:t>
            </a:r>
            <a:r>
              <a:rPr lang="fr-FR" sz="4400" cap="none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European</a:t>
            </a:r>
            <a:r>
              <a:rPr lang="fr-FR" sz="4400" cap="none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and </a:t>
            </a:r>
            <a:r>
              <a:rPr lang="fr-FR" sz="4400" cap="none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Mediterranean</a:t>
            </a:r>
            <a:r>
              <a:rPr lang="fr-FR" sz="4400" cap="none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 Plant Protection </a:t>
            </a:r>
            <a:r>
              <a:rPr lang="fr-FR" sz="4400" cap="none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>Organization</a:t>
            </a:r>
            <a:r>
              <a:rPr lang="fr-FR" sz="4400" cap="none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/>
            </a:r>
            <a:br>
              <a:rPr lang="fr-FR" sz="4400" cap="none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fr-FR" sz="2400" cap="none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/>
            </a:r>
            <a:br>
              <a:rPr lang="fr-FR" sz="2400" cap="none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fr-FR" sz="44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Thank</a:t>
            </a:r>
            <a:r>
              <a:rPr lang="fr-FR" sz="4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fr-FR" sz="4400" dirty="0" err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you</a:t>
            </a:r>
            <a:r>
              <a:rPr lang="fr-FR" sz="44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!</a:t>
            </a:r>
            <a:r>
              <a:rPr lang="fr-FR" sz="4400" cap="none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/>
            </a:r>
            <a:br>
              <a:rPr lang="fr-FR" sz="4400" cap="none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fr-FR" sz="4400" cap="none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/>
            </a:r>
            <a:br>
              <a:rPr lang="fr-FR" sz="4400" cap="none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r>
              <a:rPr lang="fr-FR" sz="4400" cap="none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  <a:t/>
            </a:r>
            <a:br>
              <a:rPr lang="fr-FR" sz="4400" cap="none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</a:rPr>
            </a:br>
            <a:endParaRPr lang="fr-FR" sz="4400" cap="none" dirty="0" smtClean="0"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</a:endParaRPr>
          </a:p>
        </p:txBody>
      </p:sp>
      <p:pic>
        <p:nvPicPr>
          <p:cNvPr id="8196" name="Imag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2322" y="3789040"/>
            <a:ext cx="2543151" cy="2687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2953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Mainly for Pest Risk Analyses (five per year)</a:t>
            </a:r>
          </a:p>
          <a:p>
            <a:r>
              <a:rPr lang="en-GB" dirty="0" smtClean="0"/>
              <a:t>Nominated by countries, selected by secretariat</a:t>
            </a:r>
          </a:p>
          <a:p>
            <a:r>
              <a:rPr lang="en-GB" dirty="0" smtClean="0"/>
              <a:t>Experts in specific aspects of risk</a:t>
            </a:r>
          </a:p>
          <a:p>
            <a:r>
              <a:rPr lang="en-GB" dirty="0" smtClean="0"/>
              <a:t>Include experts from continents where pest is present</a:t>
            </a:r>
          </a:p>
          <a:p>
            <a:r>
              <a:rPr lang="en-GB" dirty="0" smtClean="0"/>
              <a:t>Expenses paid from EPPO budget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Plus ad </a:t>
            </a:r>
            <a:r>
              <a:rPr lang="en-GB" dirty="0"/>
              <a:t>h</a:t>
            </a:r>
            <a:r>
              <a:rPr lang="en-GB" dirty="0" smtClean="0"/>
              <a:t>oc Expert Working Groups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3838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6016" y="620688"/>
            <a:ext cx="4104456" cy="6120680"/>
          </a:xfrm>
          <a:solidFill>
            <a:srgbClr val="CCFF99"/>
          </a:solidFill>
        </p:spPr>
        <p:txBody>
          <a:bodyPr/>
          <a:lstStyle/>
          <a:p>
            <a:pPr marL="0" indent="0">
              <a:buNone/>
            </a:pPr>
            <a:r>
              <a:rPr lang="en-GB" sz="2400" b="1" dirty="0" smtClean="0"/>
              <a:t>Phytosanitary Regulations </a:t>
            </a:r>
          </a:p>
          <a:p>
            <a:pPr lvl="1"/>
            <a:endParaRPr lang="en-GB" sz="2000" dirty="0" smtClean="0"/>
          </a:p>
          <a:p>
            <a:pPr lvl="1"/>
            <a:r>
              <a:rPr lang="en-GB" sz="2000" dirty="0" smtClean="0"/>
              <a:t>Global Affairs</a:t>
            </a:r>
          </a:p>
          <a:p>
            <a:pPr lvl="1"/>
            <a:r>
              <a:rPr lang="en-GB" sz="2000" dirty="0" smtClean="0"/>
              <a:t>Risks and Measures</a:t>
            </a:r>
          </a:p>
          <a:p>
            <a:pPr lvl="1"/>
            <a:r>
              <a:rPr lang="en-GB" sz="2000" dirty="0"/>
              <a:t>Forestry</a:t>
            </a:r>
          </a:p>
          <a:p>
            <a:pPr lvl="1"/>
            <a:r>
              <a:rPr lang="en-GB" sz="2000" dirty="0"/>
              <a:t>Potatoes</a:t>
            </a:r>
          </a:p>
          <a:p>
            <a:pPr lvl="1"/>
            <a:r>
              <a:rPr lang="en-GB" sz="2000" dirty="0" smtClean="0"/>
              <a:t>Inspection Procedures</a:t>
            </a:r>
          </a:p>
          <a:p>
            <a:pPr lvl="1"/>
            <a:r>
              <a:rPr lang="en-GB" sz="2000" dirty="0" smtClean="0"/>
              <a:t>Information</a:t>
            </a:r>
          </a:p>
          <a:p>
            <a:pPr lvl="1"/>
            <a:r>
              <a:rPr lang="en-GB" sz="2000" dirty="0" smtClean="0"/>
              <a:t>Diagnostics (General) +</a:t>
            </a:r>
          </a:p>
          <a:p>
            <a:pPr lvl="2"/>
            <a:r>
              <a:rPr lang="en-GB" dirty="0" smtClean="0"/>
              <a:t>Entomology</a:t>
            </a:r>
          </a:p>
          <a:p>
            <a:pPr lvl="2"/>
            <a:r>
              <a:rPr lang="en-GB" dirty="0" smtClean="0"/>
              <a:t>Nematodes</a:t>
            </a:r>
          </a:p>
          <a:p>
            <a:pPr lvl="2"/>
            <a:r>
              <a:rPr lang="en-GB" dirty="0" smtClean="0"/>
              <a:t>Bacteria</a:t>
            </a:r>
          </a:p>
          <a:p>
            <a:pPr lvl="2"/>
            <a:r>
              <a:rPr lang="en-GB" dirty="0" smtClean="0"/>
              <a:t>Fungi</a:t>
            </a:r>
          </a:p>
          <a:p>
            <a:pPr lvl="2"/>
            <a:r>
              <a:rPr lang="en-GB" dirty="0" smtClean="0"/>
              <a:t>Virology</a:t>
            </a:r>
          </a:p>
          <a:p>
            <a:pPr lvl="1"/>
            <a:r>
              <a:rPr lang="en-GB" sz="2000" dirty="0" smtClean="0"/>
              <a:t>Invasive Alien Plants</a:t>
            </a:r>
          </a:p>
          <a:p>
            <a:pPr lvl="1"/>
            <a:r>
              <a:rPr lang="en-GB" sz="2000" dirty="0" smtClean="0"/>
              <a:t>Biological Control Agents</a:t>
            </a:r>
            <a:endParaRPr lang="en-US" sz="2000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5536" y="1628800"/>
            <a:ext cx="4044115" cy="3240360"/>
          </a:xfrm>
          <a:solidFill>
            <a:srgbClr val="CCFF99"/>
          </a:solidFill>
        </p:spPr>
        <p:txBody>
          <a:bodyPr/>
          <a:lstStyle/>
          <a:p>
            <a:pPr marL="0" indent="0">
              <a:buNone/>
            </a:pPr>
            <a:r>
              <a:rPr lang="en-GB" sz="2400" b="1" dirty="0" smtClean="0"/>
              <a:t>Plant Protection Products </a:t>
            </a:r>
          </a:p>
          <a:p>
            <a:pPr lvl="1"/>
            <a:endParaRPr lang="en-GB" sz="2000" dirty="0" smtClean="0"/>
          </a:p>
          <a:p>
            <a:pPr lvl="1"/>
            <a:r>
              <a:rPr lang="en-GB" sz="2000" dirty="0" smtClean="0"/>
              <a:t>General Standards</a:t>
            </a:r>
          </a:p>
          <a:p>
            <a:pPr lvl="1"/>
            <a:r>
              <a:rPr lang="en-GB" sz="2000" dirty="0" smtClean="0"/>
              <a:t>Herbicides</a:t>
            </a:r>
          </a:p>
          <a:p>
            <a:pPr lvl="1"/>
            <a:r>
              <a:rPr lang="en-GB" sz="2000" dirty="0" smtClean="0"/>
              <a:t>Insecticides and Fungicides</a:t>
            </a:r>
          </a:p>
          <a:p>
            <a:pPr lvl="1"/>
            <a:r>
              <a:rPr lang="en-GB" sz="2000" dirty="0" smtClean="0"/>
              <a:t>Resistance</a:t>
            </a:r>
          </a:p>
          <a:p>
            <a:pPr lvl="1"/>
            <a:r>
              <a:rPr lang="en-GB" sz="2000" dirty="0" smtClean="0"/>
              <a:t>Harmonisation of Data Requirements </a:t>
            </a:r>
            <a:endParaRPr lang="en-US" sz="2000" dirty="0"/>
          </a:p>
        </p:txBody>
      </p:sp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467544" y="332656"/>
            <a:ext cx="3600400" cy="1084982"/>
          </a:xfrm>
        </p:spPr>
        <p:txBody>
          <a:bodyPr/>
          <a:lstStyle/>
          <a:p>
            <a:r>
              <a:rPr lang="en-GB" dirty="0" smtClean="0"/>
              <a:t>Active Panels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3071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23528" y="836712"/>
            <a:ext cx="8280920" cy="5760640"/>
          </a:xfrm>
          <a:solidFill>
            <a:srgbClr val="CCFF99"/>
          </a:solidFill>
        </p:spPr>
        <p:txBody>
          <a:bodyPr/>
          <a:lstStyle/>
          <a:p>
            <a:pPr>
              <a:defRPr/>
            </a:pPr>
            <a:r>
              <a:rPr lang="en-US" sz="1800" b="1" dirty="0">
                <a:cs typeface="Arial" charset="0"/>
              </a:rPr>
              <a:t>Martin Ward </a:t>
            </a:r>
            <a:r>
              <a:rPr lang="en-US" sz="1800" b="1" dirty="0" smtClean="0">
                <a:cs typeface="Arial" charset="0"/>
              </a:rPr>
              <a:t>			</a:t>
            </a:r>
            <a:r>
              <a:rPr lang="en-US" sz="1800" dirty="0" smtClean="0">
                <a:cs typeface="Arial" charset="0"/>
              </a:rPr>
              <a:t>Director </a:t>
            </a:r>
            <a:r>
              <a:rPr lang="en-US" sz="1800" dirty="0">
                <a:cs typeface="Arial" charset="0"/>
              </a:rPr>
              <a:t>General</a:t>
            </a:r>
          </a:p>
          <a:p>
            <a:pPr>
              <a:defRPr/>
            </a:pPr>
            <a:r>
              <a:rPr lang="en-US" sz="1800" b="1" dirty="0">
                <a:cs typeface="Arial" charset="0"/>
              </a:rPr>
              <a:t>Françoise </a:t>
            </a:r>
            <a:r>
              <a:rPr lang="en-US" sz="1800" b="1" dirty="0" err="1">
                <a:cs typeface="Arial" charset="0"/>
              </a:rPr>
              <a:t>Petter</a:t>
            </a:r>
            <a:r>
              <a:rPr lang="en-US" sz="1800" b="1" dirty="0">
                <a:cs typeface="Arial" charset="0"/>
              </a:rPr>
              <a:t> </a:t>
            </a:r>
            <a:r>
              <a:rPr lang="en-US" sz="1800" b="1" dirty="0" smtClean="0">
                <a:cs typeface="Arial" charset="0"/>
              </a:rPr>
              <a:t>		</a:t>
            </a:r>
            <a:r>
              <a:rPr lang="en-US" sz="1800" dirty="0" smtClean="0">
                <a:cs typeface="Arial" charset="0"/>
              </a:rPr>
              <a:t>Assistant Director </a:t>
            </a:r>
            <a:endParaRPr lang="en-US" sz="1800" dirty="0">
              <a:cs typeface="Arial" charset="0"/>
            </a:endParaRPr>
          </a:p>
          <a:p>
            <a:pPr>
              <a:defRPr/>
            </a:pPr>
            <a:r>
              <a:rPr lang="en-US" sz="1800" b="1" dirty="0">
                <a:cs typeface="Arial" charset="0"/>
              </a:rPr>
              <a:t>Vlasta Zlof </a:t>
            </a:r>
            <a:r>
              <a:rPr lang="en-US" sz="1800" b="1" dirty="0" smtClean="0">
                <a:cs typeface="Arial" charset="0"/>
              </a:rPr>
              <a:t>			</a:t>
            </a:r>
            <a:r>
              <a:rPr lang="en-US" sz="1800" dirty="0" smtClean="0">
                <a:cs typeface="Arial" charset="0"/>
              </a:rPr>
              <a:t>Scientific </a:t>
            </a:r>
            <a:r>
              <a:rPr lang="en-US" sz="1800" dirty="0">
                <a:cs typeface="Arial" charset="0"/>
              </a:rPr>
              <a:t>Officer </a:t>
            </a:r>
            <a:r>
              <a:rPr lang="en-US" sz="1800" dirty="0" smtClean="0">
                <a:cs typeface="Arial" charset="0"/>
              </a:rPr>
              <a:t>(Plant Protection)</a:t>
            </a:r>
            <a:endParaRPr lang="en-US" sz="1800" dirty="0">
              <a:cs typeface="Arial" charset="0"/>
            </a:endParaRPr>
          </a:p>
          <a:p>
            <a:pPr>
              <a:defRPr/>
            </a:pPr>
            <a:r>
              <a:rPr lang="en-US" sz="1800" b="1" dirty="0">
                <a:cs typeface="Arial" charset="0"/>
              </a:rPr>
              <a:t>Andrei Orlinski </a:t>
            </a:r>
            <a:r>
              <a:rPr lang="en-US" sz="1800" b="1" dirty="0" smtClean="0">
                <a:cs typeface="Arial" charset="0"/>
              </a:rPr>
              <a:t>		</a:t>
            </a:r>
            <a:r>
              <a:rPr lang="en-US" sz="1800" dirty="0" smtClean="0">
                <a:cs typeface="Arial" charset="0"/>
              </a:rPr>
              <a:t>Scientific </a:t>
            </a:r>
            <a:r>
              <a:rPr lang="en-US" sz="1800" dirty="0">
                <a:cs typeface="Arial" charset="0"/>
              </a:rPr>
              <a:t>Officer </a:t>
            </a:r>
            <a:r>
              <a:rPr lang="en-US" sz="1800" dirty="0" smtClean="0">
                <a:cs typeface="Arial" charset="0"/>
              </a:rPr>
              <a:t>(Forestry and Biocontrol)</a:t>
            </a:r>
            <a:endParaRPr lang="en-US" sz="1800" dirty="0">
              <a:cs typeface="Arial" charset="0"/>
            </a:endParaRPr>
          </a:p>
          <a:p>
            <a:pPr>
              <a:defRPr/>
            </a:pPr>
            <a:r>
              <a:rPr lang="en-US" sz="1800" b="1" dirty="0">
                <a:cs typeface="Arial" charset="0"/>
              </a:rPr>
              <a:t>Anne‐Sophie Roy </a:t>
            </a:r>
            <a:r>
              <a:rPr lang="en-US" sz="1800" b="1" dirty="0" smtClean="0">
                <a:cs typeface="Arial" charset="0"/>
              </a:rPr>
              <a:t>		</a:t>
            </a:r>
            <a:r>
              <a:rPr lang="en-US" sz="1800" dirty="0" smtClean="0">
                <a:cs typeface="Arial" charset="0"/>
              </a:rPr>
              <a:t>Information </a:t>
            </a:r>
            <a:r>
              <a:rPr lang="en-US" sz="1800" dirty="0">
                <a:cs typeface="Arial" charset="0"/>
              </a:rPr>
              <a:t>Officer </a:t>
            </a:r>
          </a:p>
          <a:p>
            <a:pPr>
              <a:defRPr/>
            </a:pPr>
            <a:r>
              <a:rPr lang="en-US" sz="1800" b="1" dirty="0">
                <a:cs typeface="Arial" charset="0"/>
              </a:rPr>
              <a:t>Muriel Suffert </a:t>
            </a:r>
            <a:r>
              <a:rPr lang="en-US" sz="1800" b="1" dirty="0" smtClean="0">
                <a:cs typeface="Arial" charset="0"/>
              </a:rPr>
              <a:t>			</a:t>
            </a:r>
            <a:r>
              <a:rPr lang="en-US" sz="1800" dirty="0" smtClean="0">
                <a:cs typeface="Arial" charset="0"/>
              </a:rPr>
              <a:t>Scientific </a:t>
            </a:r>
            <a:r>
              <a:rPr lang="en-US" sz="1800" dirty="0">
                <a:cs typeface="Arial" charset="0"/>
              </a:rPr>
              <a:t>Officer </a:t>
            </a:r>
            <a:r>
              <a:rPr lang="en-US" sz="1800" dirty="0" smtClean="0">
                <a:cs typeface="Arial" charset="0"/>
              </a:rPr>
              <a:t>(Potatoes and PRA)</a:t>
            </a:r>
            <a:endParaRPr lang="en-US" sz="1800" dirty="0">
              <a:cs typeface="Arial" charset="0"/>
            </a:endParaRPr>
          </a:p>
          <a:p>
            <a:pPr>
              <a:defRPr/>
            </a:pPr>
            <a:r>
              <a:rPr lang="en-US" sz="1800" b="1" dirty="0" smtClean="0">
                <a:cs typeface="Arial" charset="0"/>
              </a:rPr>
              <a:t>Rob Tanner			</a:t>
            </a:r>
            <a:r>
              <a:rPr lang="en-US" sz="1800" dirty="0" smtClean="0">
                <a:cs typeface="Arial" charset="0"/>
              </a:rPr>
              <a:t>Scientific </a:t>
            </a:r>
            <a:r>
              <a:rPr lang="en-US" sz="1800" dirty="0">
                <a:cs typeface="Arial" charset="0"/>
              </a:rPr>
              <a:t>Officer (Invasive Alien Plants)</a:t>
            </a:r>
          </a:p>
          <a:p>
            <a:pPr>
              <a:defRPr/>
            </a:pPr>
            <a:r>
              <a:rPr lang="en-US" sz="1800" b="1" dirty="0" smtClean="0">
                <a:cs typeface="Arial" charset="0"/>
              </a:rPr>
              <a:t>Valerio </a:t>
            </a:r>
            <a:r>
              <a:rPr lang="en-US" sz="1800" b="1" dirty="0">
                <a:cs typeface="Arial" charset="0"/>
              </a:rPr>
              <a:t>Lucchesi </a:t>
            </a:r>
            <a:r>
              <a:rPr lang="en-US" sz="1800" b="1" dirty="0" smtClean="0">
                <a:cs typeface="Arial" charset="0"/>
              </a:rPr>
              <a:t>		</a:t>
            </a:r>
            <a:r>
              <a:rPr lang="en-US" sz="1800" dirty="0" smtClean="0">
                <a:cs typeface="Arial" charset="0"/>
              </a:rPr>
              <a:t>Scientific </a:t>
            </a:r>
            <a:r>
              <a:rPr lang="en-US" sz="1800" dirty="0">
                <a:cs typeface="Arial" charset="0"/>
              </a:rPr>
              <a:t>Officer </a:t>
            </a:r>
            <a:r>
              <a:rPr lang="en-US" sz="1800" dirty="0" smtClean="0">
                <a:cs typeface="Arial" charset="0"/>
              </a:rPr>
              <a:t>(Plant Protection)</a:t>
            </a:r>
            <a:endParaRPr lang="en-US" sz="1800" dirty="0">
              <a:cs typeface="Arial" charset="0"/>
            </a:endParaRPr>
          </a:p>
          <a:p>
            <a:pPr>
              <a:defRPr/>
            </a:pPr>
            <a:r>
              <a:rPr lang="en-US" sz="1800" b="1" dirty="0">
                <a:cs typeface="Arial" charset="0"/>
              </a:rPr>
              <a:t>Damien Griessinger </a:t>
            </a:r>
            <a:r>
              <a:rPr lang="en-US" sz="1800" b="1" dirty="0" smtClean="0">
                <a:cs typeface="Arial" charset="0"/>
              </a:rPr>
              <a:t>		</a:t>
            </a:r>
            <a:r>
              <a:rPr lang="en-US" sz="1800" dirty="0" smtClean="0">
                <a:cs typeface="Arial" charset="0"/>
              </a:rPr>
              <a:t>Information </a:t>
            </a:r>
            <a:r>
              <a:rPr lang="en-US" sz="1800" dirty="0">
                <a:cs typeface="Arial" charset="0"/>
              </a:rPr>
              <a:t>Technology Officer </a:t>
            </a:r>
          </a:p>
          <a:p>
            <a:pPr>
              <a:defRPr/>
            </a:pPr>
            <a:r>
              <a:rPr lang="en-US" sz="1800" b="1" dirty="0">
                <a:cs typeface="Arial" charset="0"/>
              </a:rPr>
              <a:t>Madeleine McMullen </a:t>
            </a:r>
            <a:r>
              <a:rPr lang="en-US" sz="1800" b="1" dirty="0" smtClean="0">
                <a:cs typeface="Arial" charset="0"/>
              </a:rPr>
              <a:t>		</a:t>
            </a:r>
            <a:r>
              <a:rPr lang="en-US" sz="1800" dirty="0" smtClean="0">
                <a:cs typeface="Arial" charset="0"/>
              </a:rPr>
              <a:t>Managing </a:t>
            </a:r>
            <a:r>
              <a:rPr lang="en-US" sz="1800" dirty="0">
                <a:cs typeface="Arial" charset="0"/>
              </a:rPr>
              <a:t>Editor </a:t>
            </a:r>
          </a:p>
          <a:p>
            <a:pPr>
              <a:defRPr/>
            </a:pPr>
            <a:r>
              <a:rPr lang="en-US" sz="1800" b="1" dirty="0">
                <a:cs typeface="Arial" charset="0"/>
              </a:rPr>
              <a:t>Eliane Madène</a:t>
            </a:r>
            <a:r>
              <a:rPr lang="en-US" sz="1800" dirty="0">
                <a:cs typeface="Arial" charset="0"/>
              </a:rPr>
              <a:t> </a:t>
            </a:r>
            <a:r>
              <a:rPr lang="en-US" sz="1800" dirty="0" smtClean="0">
                <a:cs typeface="Arial" charset="0"/>
              </a:rPr>
              <a:t>		Administrator</a:t>
            </a:r>
            <a:endParaRPr lang="en-US" sz="1800" dirty="0">
              <a:cs typeface="Arial" charset="0"/>
            </a:endParaRPr>
          </a:p>
          <a:p>
            <a:pPr>
              <a:defRPr/>
            </a:pPr>
            <a:r>
              <a:rPr lang="en-US" sz="1800" b="1" dirty="0">
                <a:cs typeface="Arial" charset="0"/>
              </a:rPr>
              <a:t>Marie‐Christine </a:t>
            </a:r>
            <a:r>
              <a:rPr lang="en-US" sz="1800" b="1" dirty="0" err="1">
                <a:cs typeface="Arial" charset="0"/>
              </a:rPr>
              <a:t>Ozanon</a:t>
            </a:r>
            <a:r>
              <a:rPr lang="en-US" sz="1800" b="1" dirty="0">
                <a:cs typeface="Arial" charset="0"/>
              </a:rPr>
              <a:t> </a:t>
            </a:r>
            <a:r>
              <a:rPr lang="en-US" sz="1800" b="1" dirty="0" smtClean="0">
                <a:cs typeface="Arial" charset="0"/>
              </a:rPr>
              <a:t>	</a:t>
            </a:r>
            <a:r>
              <a:rPr lang="en-US" sz="1800" dirty="0" smtClean="0">
                <a:cs typeface="Arial" charset="0"/>
              </a:rPr>
              <a:t>Secretary </a:t>
            </a:r>
            <a:endParaRPr lang="en-US" sz="1800" dirty="0">
              <a:cs typeface="Arial" charset="0"/>
            </a:endParaRPr>
          </a:p>
          <a:p>
            <a:pPr>
              <a:defRPr/>
            </a:pPr>
            <a:r>
              <a:rPr lang="en-US" sz="1800" b="1" dirty="0">
                <a:cs typeface="Arial" charset="0"/>
              </a:rPr>
              <a:t>Jocelyne </a:t>
            </a:r>
            <a:r>
              <a:rPr lang="en-US" sz="1800" b="1" dirty="0" err="1">
                <a:cs typeface="Arial" charset="0"/>
              </a:rPr>
              <a:t>Cesari</a:t>
            </a:r>
            <a:r>
              <a:rPr lang="en-US" sz="1800" b="1" dirty="0">
                <a:cs typeface="Arial" charset="0"/>
              </a:rPr>
              <a:t> </a:t>
            </a:r>
            <a:r>
              <a:rPr lang="en-US" sz="1800" b="1" dirty="0" smtClean="0">
                <a:cs typeface="Arial" charset="0"/>
              </a:rPr>
              <a:t>		</a:t>
            </a:r>
            <a:r>
              <a:rPr lang="en-US" sz="1800" dirty="0" smtClean="0">
                <a:cs typeface="Arial" charset="0"/>
              </a:rPr>
              <a:t>Secretary</a:t>
            </a:r>
            <a:endParaRPr lang="en-US" sz="1800" dirty="0">
              <a:cs typeface="Arial" charset="0"/>
            </a:endParaRPr>
          </a:p>
          <a:p>
            <a:pPr>
              <a:defRPr/>
            </a:pPr>
            <a:r>
              <a:rPr lang="en-US" sz="1800" b="1" dirty="0" smtClean="0">
                <a:cs typeface="Arial" charset="0"/>
              </a:rPr>
              <a:t>Cintia </a:t>
            </a:r>
            <a:r>
              <a:rPr lang="en-US" sz="1800" b="1" dirty="0" err="1" smtClean="0">
                <a:cs typeface="Arial" charset="0"/>
              </a:rPr>
              <a:t>Mauchien</a:t>
            </a:r>
            <a:r>
              <a:rPr lang="en-US" sz="1800" dirty="0" smtClean="0">
                <a:cs typeface="Arial" charset="0"/>
              </a:rPr>
              <a:t>		Administrative Assistant</a:t>
            </a:r>
          </a:p>
          <a:p>
            <a:pPr>
              <a:defRPr/>
            </a:pPr>
            <a:r>
              <a:rPr lang="en-US" sz="1800" b="1" dirty="0" smtClean="0">
                <a:cs typeface="Arial" charset="0"/>
              </a:rPr>
              <a:t>Baldissera Giovani</a:t>
            </a:r>
            <a:r>
              <a:rPr lang="en-US" sz="1800" dirty="0" smtClean="0">
                <a:cs typeface="Arial" charset="0"/>
              </a:rPr>
              <a:t>		</a:t>
            </a:r>
            <a:r>
              <a:rPr lang="en-US" sz="1800" dirty="0" err="1" smtClean="0">
                <a:cs typeface="Arial" charset="0"/>
              </a:rPr>
              <a:t>Euphresco</a:t>
            </a:r>
            <a:r>
              <a:rPr lang="en-US" sz="1800" dirty="0" smtClean="0">
                <a:cs typeface="Arial" charset="0"/>
              </a:rPr>
              <a:t> Co-</a:t>
            </a:r>
            <a:r>
              <a:rPr lang="en-US" sz="1800" dirty="0" err="1" smtClean="0">
                <a:cs typeface="Arial" charset="0"/>
              </a:rPr>
              <a:t>ordinator</a:t>
            </a:r>
            <a:endParaRPr lang="en-US" sz="1800" dirty="0" smtClean="0">
              <a:cs typeface="Arial" charset="0"/>
            </a:endParaRPr>
          </a:p>
          <a:p>
            <a:pPr>
              <a:defRPr/>
            </a:pPr>
            <a:r>
              <a:rPr lang="en-US" sz="1800" b="1" dirty="0" err="1" smtClean="0">
                <a:cs typeface="Arial" charset="0"/>
              </a:rPr>
              <a:t>Jeroen</a:t>
            </a:r>
            <a:r>
              <a:rPr lang="en-US" sz="1800" b="1" dirty="0" smtClean="0">
                <a:cs typeface="Arial" charset="0"/>
              </a:rPr>
              <a:t> </a:t>
            </a:r>
            <a:r>
              <a:rPr lang="en-US" sz="1800" b="1" dirty="0" err="1" smtClean="0">
                <a:cs typeface="Arial" charset="0"/>
              </a:rPr>
              <a:t>Meeussen</a:t>
            </a:r>
            <a:r>
              <a:rPr lang="en-US" sz="1800" dirty="0" smtClean="0">
                <a:cs typeface="Arial" charset="0"/>
              </a:rPr>
              <a:t>		EU Minor Uses Co-</a:t>
            </a:r>
            <a:r>
              <a:rPr lang="en-US" sz="1800" dirty="0" err="1" smtClean="0">
                <a:cs typeface="Arial" charset="0"/>
              </a:rPr>
              <a:t>ordinator</a:t>
            </a:r>
            <a:endParaRPr lang="en-US" sz="1800" dirty="0" smtClean="0">
              <a:cs typeface="Arial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23528" y="4182"/>
            <a:ext cx="8064896" cy="1084982"/>
          </a:xfrm>
        </p:spPr>
        <p:txBody>
          <a:bodyPr/>
          <a:lstStyle/>
          <a:p>
            <a:r>
              <a:rPr lang="en-GB" dirty="0" smtClean="0"/>
              <a:t>Secretariat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1529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>
                <a:effectLst/>
              </a:rPr>
              <a:t>Some current activities …</a:t>
            </a:r>
            <a:endParaRPr lang="en-US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1918710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/>
          <p:cNvSpPr txBox="1">
            <a:spLocks/>
          </p:cNvSpPr>
          <p:nvPr/>
        </p:nvSpPr>
        <p:spPr bwMode="auto">
          <a:xfrm>
            <a:off x="439550" y="2204864"/>
            <a:ext cx="8002588" cy="1828799"/>
          </a:xfrm>
          <a:prstGeom prst="rect">
            <a:avLst/>
          </a:prstGeom>
          <a:solidFill>
            <a:srgbClr val="99C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7500"/>
          </a:bodyPr>
          <a:lstStyle>
            <a:lvl1pPr marL="273050" indent="-273050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92D050"/>
              </a:buClr>
              <a:buSzPct val="150000"/>
              <a:buFont typeface="Arial" pitchFamily="34" charset="0"/>
              <a:buChar char="•"/>
              <a:defRPr sz="3400" b="1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639763" indent="-273050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itchFamily="18" charset="2"/>
              <a:buChar char=""/>
              <a:defRPr sz="3400">
                <a:solidFill>
                  <a:schemeClr val="tx2"/>
                </a:solidFill>
                <a:latin typeface="Calibri" pitchFamily="34" charset="0"/>
              </a:defRPr>
            </a:lvl2pPr>
            <a:lvl3pPr marL="914400" indent="-182563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307F93"/>
              </a:buClr>
              <a:buSzPct val="60000"/>
              <a:buFont typeface="Wingdings" pitchFamily="2" charset="2"/>
              <a:buChar char=""/>
              <a:defRPr sz="3400">
                <a:solidFill>
                  <a:schemeClr val="tx2"/>
                </a:solidFill>
                <a:latin typeface="Calibri" pitchFamily="34" charset="0"/>
              </a:defRPr>
            </a:lvl3pPr>
            <a:lvl4pPr marL="1187450" indent="-182563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AEC7D0"/>
              </a:buClr>
              <a:buSzPct val="60000"/>
              <a:buFont typeface="Wingdings" pitchFamily="2" charset="2"/>
              <a:buChar char=""/>
              <a:defRPr sz="3400">
                <a:solidFill>
                  <a:schemeClr val="tx2"/>
                </a:solidFill>
                <a:latin typeface="Calibri" pitchFamily="34" charset="0"/>
              </a:defRPr>
            </a:lvl4pPr>
            <a:lvl5pPr marL="1462088" indent="-182563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FED8AA"/>
              </a:buClr>
              <a:buSzPct val="68000"/>
              <a:buFont typeface="Wingdings 2" pitchFamily="18" charset="2"/>
              <a:buChar char=""/>
              <a:defRPr sz="3400">
                <a:solidFill>
                  <a:schemeClr val="tx2"/>
                </a:solidFill>
                <a:latin typeface="Calibri" pitchFamily="34" charset="0"/>
              </a:defRPr>
            </a:lvl5pPr>
            <a:lvl6pPr marL="457200" indent="-182563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FED8AA"/>
              </a:buClr>
              <a:buSzPct val="68000"/>
              <a:buFont typeface="Wingdings 2" pitchFamily="18" charset="2"/>
              <a:buChar char=""/>
              <a:defRPr sz="3400">
                <a:solidFill>
                  <a:schemeClr val="tx2"/>
                </a:solidFill>
                <a:latin typeface="Calibri" pitchFamily="34" charset="0"/>
              </a:defRPr>
            </a:lvl6pPr>
            <a:lvl7pPr marL="914400" indent="-182563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FED8AA"/>
              </a:buClr>
              <a:buSzPct val="68000"/>
              <a:buFont typeface="Wingdings 2" pitchFamily="18" charset="2"/>
              <a:buChar char=""/>
              <a:defRPr sz="3400">
                <a:solidFill>
                  <a:schemeClr val="tx2"/>
                </a:solidFill>
                <a:latin typeface="Calibri" pitchFamily="34" charset="0"/>
              </a:defRPr>
            </a:lvl7pPr>
            <a:lvl8pPr marL="1371600" indent="-182563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FED8AA"/>
              </a:buClr>
              <a:buSzPct val="68000"/>
              <a:buFont typeface="Wingdings 2" pitchFamily="18" charset="2"/>
              <a:buChar char=""/>
              <a:defRPr sz="3400">
                <a:solidFill>
                  <a:schemeClr val="tx2"/>
                </a:solidFill>
                <a:latin typeface="Calibri" pitchFamily="34" charset="0"/>
              </a:defRPr>
            </a:lvl8pPr>
            <a:lvl9pPr marL="1828800" indent="-182563" algn="l" rtl="0" eaLnBrk="1" fontAlgn="base" hangingPunct="1">
              <a:spcBef>
                <a:spcPct val="0"/>
              </a:spcBef>
              <a:spcAft>
                <a:spcPct val="0"/>
              </a:spcAft>
              <a:buClr>
                <a:srgbClr val="FED8AA"/>
              </a:buClr>
              <a:buSzPct val="68000"/>
              <a:buFont typeface="Wingdings 2" pitchFamily="18" charset="2"/>
              <a:buChar char=""/>
              <a:defRPr sz="3400">
                <a:solidFill>
                  <a:schemeClr val="tx2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sz="3600" kern="0" dirty="0" smtClean="0">
                <a:solidFill>
                  <a:prstClr val="black"/>
                </a:solidFill>
              </a:rPr>
              <a:t>Plant Protection Products</a:t>
            </a:r>
            <a:endParaRPr lang="en-US" sz="3600" kern="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67815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23528" y="992187"/>
            <a:ext cx="8568952" cy="4873625"/>
          </a:xfrm>
        </p:spPr>
        <p:txBody>
          <a:bodyPr/>
          <a:lstStyle/>
          <a:p>
            <a:r>
              <a:rPr lang="en-GB" dirty="0" smtClean="0"/>
              <a:t>Now hosting “EU Minor Uses Co-ordination Facility”</a:t>
            </a:r>
          </a:p>
          <a:p>
            <a:r>
              <a:rPr lang="en-GB" dirty="0" smtClean="0"/>
              <a:t>Funded by EU, France, Germany and the Netherlands with a focus on practical solutions to growers’ problems</a:t>
            </a:r>
          </a:p>
          <a:p>
            <a:r>
              <a:rPr lang="en-GB" dirty="0" smtClean="0"/>
              <a:t>Links with EPPO’s existing work programme of</a:t>
            </a:r>
          </a:p>
          <a:p>
            <a:pPr lvl="1"/>
            <a:r>
              <a:rPr lang="en-GB" dirty="0" smtClean="0"/>
              <a:t>Standards for efficacy testing</a:t>
            </a:r>
          </a:p>
          <a:p>
            <a:pPr lvl="1"/>
            <a:r>
              <a:rPr lang="en-GB" dirty="0" smtClean="0"/>
              <a:t>Extrapolation tables</a:t>
            </a:r>
          </a:p>
          <a:p>
            <a:pPr lvl="1"/>
            <a:r>
              <a:rPr lang="en-GB" dirty="0" smtClean="0"/>
              <a:t>Codes for uses of PPP</a:t>
            </a:r>
          </a:p>
          <a:p>
            <a:r>
              <a:rPr lang="en-GB" dirty="0" smtClean="0"/>
              <a:t>WP assessed costs of updating Good Plant Protection Practice Standards to help with implementation of </a:t>
            </a:r>
            <a:r>
              <a:rPr lang="en-GB" dirty="0" err="1" smtClean="0"/>
              <a:t>IPM</a:t>
            </a:r>
            <a:endParaRPr lang="en-GB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18757"/>
            <a:ext cx="8665468" cy="1084982"/>
          </a:xfrm>
        </p:spPr>
        <p:txBody>
          <a:bodyPr/>
          <a:lstStyle/>
          <a:p>
            <a:r>
              <a:rPr lang="en-GB" dirty="0" smtClean="0"/>
              <a:t>Working Party on Plant Protection Products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5869" y="4869160"/>
            <a:ext cx="6049599" cy="1828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69923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Straight leaves rightl">
  <a:themeElements>
    <a:clrScheme name="Mé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2_Oriel">
      <a:majorFont>
        <a:latin typeface="Calibri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riel 1">
        <a:dk1>
          <a:srgbClr val="000000"/>
        </a:dk1>
        <a:lt1>
          <a:srgbClr val="FFFFFF"/>
        </a:lt1>
        <a:dk2>
          <a:srgbClr val="4F271C"/>
        </a:dk2>
        <a:lt2>
          <a:srgbClr val="E7DEC9"/>
        </a:lt2>
        <a:accent1>
          <a:srgbClr val="3891A7"/>
        </a:accent1>
        <a:accent2>
          <a:srgbClr val="FEB80A"/>
        </a:accent2>
        <a:accent3>
          <a:srgbClr val="FFFFFF"/>
        </a:accent3>
        <a:accent4>
          <a:srgbClr val="000000"/>
        </a:accent4>
        <a:accent5>
          <a:srgbClr val="AEC7D0"/>
        </a:accent5>
        <a:accent6>
          <a:srgbClr val="E6A608"/>
        </a:accent6>
        <a:hlink>
          <a:srgbClr val="8DC765"/>
        </a:hlink>
        <a:folHlink>
          <a:srgbClr val="AA8A1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rve leaves top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7_Oriel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traight leaves right sans logo">
  <a:themeElements>
    <a:clrScheme name="Mé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2_Oriel">
      <a:majorFont>
        <a:latin typeface="Calibri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riel 1">
        <a:dk1>
          <a:srgbClr val="000000"/>
        </a:dk1>
        <a:lt1>
          <a:srgbClr val="FFFFFF"/>
        </a:lt1>
        <a:dk2>
          <a:srgbClr val="4F271C"/>
        </a:dk2>
        <a:lt2>
          <a:srgbClr val="E7DEC9"/>
        </a:lt2>
        <a:accent1>
          <a:srgbClr val="3891A7"/>
        </a:accent1>
        <a:accent2>
          <a:srgbClr val="FEB80A"/>
        </a:accent2>
        <a:accent3>
          <a:srgbClr val="FFFFFF"/>
        </a:accent3>
        <a:accent4>
          <a:srgbClr val="000000"/>
        </a:accent4>
        <a:accent5>
          <a:srgbClr val="AEC7D0"/>
        </a:accent5>
        <a:accent6>
          <a:srgbClr val="E6A608"/>
        </a:accent6>
        <a:hlink>
          <a:srgbClr val="8DC765"/>
        </a:hlink>
        <a:folHlink>
          <a:srgbClr val="AA8A1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Curve leaves top sans logo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7_Oriel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1_Straight leaves right sans logo">
  <a:themeElements>
    <a:clrScheme name="Mé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2_Oriel">
      <a:majorFont>
        <a:latin typeface="Calibri"/>
        <a:ea typeface=""/>
        <a:cs typeface=""/>
      </a:majorFont>
      <a:minorFont>
        <a:latin typeface="Trebuchet M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Oriel 1">
        <a:dk1>
          <a:srgbClr val="000000"/>
        </a:dk1>
        <a:lt1>
          <a:srgbClr val="FFFFFF"/>
        </a:lt1>
        <a:dk2>
          <a:srgbClr val="4F271C"/>
        </a:dk2>
        <a:lt2>
          <a:srgbClr val="E7DEC9"/>
        </a:lt2>
        <a:accent1>
          <a:srgbClr val="3891A7"/>
        </a:accent1>
        <a:accent2>
          <a:srgbClr val="FEB80A"/>
        </a:accent2>
        <a:accent3>
          <a:srgbClr val="FFFFFF"/>
        </a:accent3>
        <a:accent4>
          <a:srgbClr val="000000"/>
        </a:accent4>
        <a:accent5>
          <a:srgbClr val="AEC7D0"/>
        </a:accent5>
        <a:accent6>
          <a:srgbClr val="E6A608"/>
        </a:accent6>
        <a:hlink>
          <a:srgbClr val="8DC765"/>
        </a:hlink>
        <a:folHlink>
          <a:srgbClr val="AA8A1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Thèm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3736</TotalTime>
  <Words>1082</Words>
  <Application>Microsoft Office PowerPoint</Application>
  <PresentationFormat>On-screen Show (4:3)</PresentationFormat>
  <Paragraphs>196</Paragraphs>
  <Slides>36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36</vt:i4>
      </vt:variant>
    </vt:vector>
  </HeadingPairs>
  <TitlesOfParts>
    <vt:vector size="41" baseType="lpstr">
      <vt:lpstr>Straight leaves rightl</vt:lpstr>
      <vt:lpstr>Curve leaves top</vt:lpstr>
      <vt:lpstr>Straight leaves right sans logo</vt:lpstr>
      <vt:lpstr>Curve leaves top sans logo</vt:lpstr>
      <vt:lpstr>1_Straight leaves right sans logo</vt:lpstr>
      <vt:lpstr>The European and Mediterranean Plant Protection Organization    Organisation Européenne et Mediterranéenne pour la Protection des Plantes  2015 Update   </vt:lpstr>
      <vt:lpstr>1951 EPPO Convention – 15 countries Now 50 member countries</vt:lpstr>
      <vt:lpstr>Organisation</vt:lpstr>
      <vt:lpstr>Plus ad hoc Expert Working Groups</vt:lpstr>
      <vt:lpstr>Active Panels</vt:lpstr>
      <vt:lpstr>Secretariat</vt:lpstr>
      <vt:lpstr>Some current activities …</vt:lpstr>
      <vt:lpstr>PowerPoint Presentation</vt:lpstr>
      <vt:lpstr>Working Party on Plant Protection Products</vt:lpstr>
      <vt:lpstr>PowerPoint Presentation</vt:lpstr>
      <vt:lpstr>Working Party on Phytosanitary Regulations Larnaca 2015-06-16/19</vt:lpstr>
      <vt:lpstr>16 participants from 16 EPPO countries and 3 observers from the European Commission, the North American Plant Protection Organization and APHIS/United States Department of Agriculture.  </vt:lpstr>
      <vt:lpstr>PowerPoint Presentation</vt:lpstr>
      <vt:lpstr>Thousand cankers disease of walnut</vt:lpstr>
      <vt:lpstr>Heterobasidion irregulare</vt:lpstr>
      <vt:lpstr>Invasive Alien Plants</vt:lpstr>
      <vt:lpstr>Transfer of pests from the A1 to the A2 List</vt:lpstr>
      <vt:lpstr>PowerPoint Presentation</vt:lpstr>
      <vt:lpstr>Phytosanitary Procedures (series PM3): </vt:lpstr>
      <vt:lpstr>Safe use of biological control (series PM6)</vt:lpstr>
      <vt:lpstr>Diagnostics (series PM7):</vt:lpstr>
      <vt:lpstr>National Regulatory Control System (series PM9)</vt:lpstr>
      <vt:lpstr>PowerPoint Presentation</vt:lpstr>
      <vt:lpstr>EPPO Alert List and PRA activities</vt:lpstr>
      <vt:lpstr>Revisions of Taxonomy</vt:lpstr>
      <vt:lpstr>Study on Wood Commodities  (other than round wood, sawn wood and manufactured wood items)</vt:lpstr>
      <vt:lpstr>Priorities for PRA in 2015-2016</vt:lpstr>
      <vt:lpstr>PowerPoint Presentation</vt:lpstr>
      <vt:lpstr>Contingency Planning</vt:lpstr>
      <vt:lpstr>PowerPoint Presentation</vt:lpstr>
      <vt:lpstr>Pest reporting</vt:lpstr>
      <vt:lpstr>EPPO Codes</vt:lpstr>
      <vt:lpstr>International Work</vt:lpstr>
      <vt:lpstr>Euphresco (Plant Health Research Co-ordination)</vt:lpstr>
      <vt:lpstr>PowerPoint Presentation</vt:lpstr>
      <vt:lpstr>The European and Mediterranean Plant Protection Organization  Thank you!   </vt:lpstr>
    </vt:vector>
  </TitlesOfParts>
  <Company>OEPP / EPPO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15_Roy</dc:title>
  <dc:creator>OEPP</dc:creator>
  <cp:lastModifiedBy>Martin Ward</cp:lastModifiedBy>
  <cp:revision>380</cp:revision>
  <cp:lastPrinted>2014-04-18T10:11:40Z</cp:lastPrinted>
  <dcterms:created xsi:type="dcterms:W3CDTF">2009-11-23T13:16:32Z</dcterms:created>
  <dcterms:modified xsi:type="dcterms:W3CDTF">2015-11-04T13:06:48Z</dcterms:modified>
</cp:coreProperties>
</file>